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5869" r:id="rId2"/>
    <p:sldMasterId id="2147485881" r:id="rId3"/>
    <p:sldMasterId id="2147485895" r:id="rId4"/>
    <p:sldMasterId id="2147485907" r:id="rId5"/>
    <p:sldMasterId id="2147485913" r:id="rId6"/>
    <p:sldMasterId id="2147485919" r:id="rId7"/>
  </p:sldMasterIdLst>
  <p:notesMasterIdLst>
    <p:notesMasterId r:id="rId39"/>
  </p:notesMasterIdLst>
  <p:handoutMasterIdLst>
    <p:handoutMasterId r:id="rId40"/>
  </p:handoutMasterIdLst>
  <p:sldIdLst>
    <p:sldId id="256" r:id="rId8"/>
    <p:sldId id="435" r:id="rId9"/>
    <p:sldId id="315" r:id="rId10"/>
    <p:sldId id="451" r:id="rId11"/>
    <p:sldId id="461" r:id="rId12"/>
    <p:sldId id="463" r:id="rId13"/>
    <p:sldId id="437" r:id="rId14"/>
    <p:sldId id="447" r:id="rId15"/>
    <p:sldId id="443" r:id="rId16"/>
    <p:sldId id="454" r:id="rId17"/>
    <p:sldId id="449" r:id="rId18"/>
    <p:sldId id="465" r:id="rId19"/>
    <p:sldId id="460" r:id="rId20"/>
    <p:sldId id="459" r:id="rId21"/>
    <p:sldId id="469" r:id="rId22"/>
    <p:sldId id="468" r:id="rId23"/>
    <p:sldId id="452" r:id="rId24"/>
    <p:sldId id="483" r:id="rId25"/>
    <p:sldId id="481" r:id="rId26"/>
    <p:sldId id="484" r:id="rId27"/>
    <p:sldId id="424" r:id="rId28"/>
    <p:sldId id="425" r:id="rId29"/>
    <p:sldId id="430" r:id="rId30"/>
    <p:sldId id="433" r:id="rId31"/>
    <p:sldId id="475" r:id="rId32"/>
    <p:sldId id="477" r:id="rId33"/>
    <p:sldId id="478" r:id="rId34"/>
    <p:sldId id="482" r:id="rId35"/>
    <p:sldId id="479" r:id="rId36"/>
    <p:sldId id="480" r:id="rId37"/>
    <p:sldId id="485" r:id="rId38"/>
  </p:sldIdLst>
  <p:sldSz cx="11430000" cy="6858000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4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99"/>
    <a:srgbClr val="66FF66"/>
    <a:srgbClr val="00FF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99467" autoAdjust="0"/>
  </p:normalViewPr>
  <p:slideViewPr>
    <p:cSldViewPr>
      <p:cViewPr varScale="1">
        <p:scale>
          <a:sx n="63" d="100"/>
          <a:sy n="63" d="100"/>
        </p:scale>
        <p:origin x="-120" y="-330"/>
      </p:cViewPr>
      <p:guideLst>
        <p:guide orient="horz" pos="672"/>
        <p:guide pos="3408"/>
      </p:guideLst>
    </p:cSldViewPr>
  </p:slideViewPr>
  <p:outlineViewPr>
    <p:cViewPr varScale="1">
      <p:scale>
        <a:sx n="170" d="200"/>
        <a:sy n="170" d="200"/>
      </p:scale>
      <p:origin x="18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5E87E0A4-4336-4E41-9480-E9E39416A9C7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B0909D3C-5AA3-43E3-9365-60E23AE9A53C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58813" y="720725"/>
            <a:ext cx="5994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31521" y="4560571"/>
            <a:ext cx="5848773" cy="431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fld id="{431D672A-C774-4B3F-A98F-C9C923A2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E22D0A1-5340-442F-8FAC-F43BFE7F30B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>
                <a:defRPr/>
              </a:pPr>
              <a:t>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  <a:defRPr/>
            </a:pPr>
            <a:fld id="{7058CDE2-0283-4CB2-9601-CED4CF60E95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eaLnBrk="1" hangingPunct="1">
                <a:buSzPct val="100000"/>
                <a:defRPr/>
              </a:pPr>
              <a:t>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98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57225" y="720725"/>
            <a:ext cx="600075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198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76"/>
              </a:spcBef>
              <a:defRPr/>
            </a:pPr>
            <a:endParaRPr lang="it-IT">
              <a:cs typeface="WenQuanYi Zen Hei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  <a:defRPr/>
            </a:pPr>
            <a:fld id="{79BC4346-516A-481B-B9E3-1EE1A36E3D88}" type="slidenum">
              <a:rPr lang="en-US" sz="1300">
                <a:solidFill>
                  <a:srgbClr val="163794"/>
                </a:solidFill>
                <a:ea typeface="SimSun" pitchFamily="2" charset="-122"/>
              </a:rPr>
              <a:pPr algn="r" eaLnBrk="1" hangingPunct="1">
                <a:buSzPct val="100000"/>
                <a:defRPr/>
              </a:pPr>
              <a:t>1</a:t>
            </a:fld>
            <a:endParaRPr lang="en-US" sz="1300">
              <a:solidFill>
                <a:srgbClr val="163794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730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1D672A-C774-4B3F-A98F-C9C923A25C57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1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E22D0A1-5340-442F-8FAC-F43BFE7F30B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eaLnBrk="1" hangingPunct="1">
                <a:defRPr/>
              </a:pPr>
              <a:t>31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  <a:defRPr/>
            </a:pPr>
            <a:fld id="{7058CDE2-0283-4CB2-9601-CED4CF60E95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eaLnBrk="1" hangingPunct="1">
                <a:buSzPct val="100000"/>
                <a:defRPr/>
              </a:pPr>
              <a:t>31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98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57225" y="720725"/>
            <a:ext cx="600075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198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76"/>
              </a:spcBef>
              <a:defRPr/>
            </a:pPr>
            <a:endParaRPr lang="it-IT">
              <a:cs typeface="WenQuanYi Zen Hei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  <a:defRPr/>
            </a:pPr>
            <a:fld id="{79BC4346-516A-481B-B9E3-1EE1A36E3D88}" type="slidenum">
              <a:rPr lang="en-US" sz="1300">
                <a:solidFill>
                  <a:srgbClr val="163794"/>
                </a:solidFill>
                <a:ea typeface="SimSun" pitchFamily="2" charset="-122"/>
              </a:rPr>
              <a:pPr algn="r" eaLnBrk="1" hangingPunct="1">
                <a:buSzPct val="100000"/>
                <a:defRPr/>
              </a:pPr>
              <a:t>31</a:t>
            </a:fld>
            <a:endParaRPr lang="en-US" sz="1300">
              <a:solidFill>
                <a:srgbClr val="163794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487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20725"/>
            <a:ext cx="5994400" cy="359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  <a:buFont typeface="Times New Roman" charset="0"/>
              <a:buNone/>
              <a:defRPr/>
            </a:pPr>
            <a:endParaRPr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7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1D672A-C774-4B3F-A98F-C9C923A25C5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20725"/>
            <a:ext cx="60007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CCCF2-4ACF-44B4-BF42-1464C892A05B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6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20725"/>
            <a:ext cx="599440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CCCF2-4ACF-44B4-BF42-1464C892A05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6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20725"/>
            <a:ext cx="5994400" cy="359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  <a:buFont typeface="Times New Roman" charset="0"/>
              <a:buNone/>
              <a:defRPr/>
            </a:pPr>
            <a:endParaRPr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4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20725"/>
            <a:ext cx="5994400" cy="359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  <a:buFont typeface="Times New Roman" charset="0"/>
              <a:buNone/>
              <a:defRPr/>
            </a:pPr>
            <a:endParaRPr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58813" y="720725"/>
            <a:ext cx="5994400" cy="359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  <a:buFont typeface="Times New Roman" charset="0"/>
              <a:buNone/>
              <a:defRPr/>
            </a:pPr>
            <a:endParaRPr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9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1D672A-C774-4B3F-A98F-C9C923A25C57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37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1" y="-88900"/>
            <a:ext cx="2570163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-88900"/>
            <a:ext cx="756285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-88900"/>
            <a:ext cx="8483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50" y="2130438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680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22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600206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89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2891" y="4406913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1250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1500" y="1600206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10250" y="1600206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78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06289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06289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560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7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8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812" y="273063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508" y="1435103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464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82290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1600206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95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86750" y="274651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274651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003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ltGray">
          <a:xfrm>
            <a:off x="0" y="6611938"/>
            <a:ext cx="11430000" cy="260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endParaRPr lang="it-IT" altLang="en-US" sz="1800">
              <a:solidFill>
                <a:srgbClr val="163794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714263" y="5867400"/>
            <a:ext cx="819195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4868876"/>
            <a:ext cx="11430000" cy="720725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 sz="4000"/>
            </a:lvl1pPr>
          </a:lstStyle>
          <a:p>
            <a:r>
              <a:rPr lang="en-US" altLang="ko-KR" dirty="0"/>
              <a:t>Click to edit Master title</a:t>
            </a:r>
            <a:br>
              <a:rPr lang="en-US" altLang="ko-KR" dirty="0"/>
            </a:br>
            <a:r>
              <a:rPr lang="en-US" altLang="ko-K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738598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74DB754-0823-4C2D-995E-1CDF1EA4B5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512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164" y="4406913"/>
            <a:ext cx="97157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3164" y="2906713"/>
            <a:ext cx="97157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D886CDC-354B-4B15-98E9-A3C83C377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3694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1423" y="1152532"/>
            <a:ext cx="5066596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90395" y="1152532"/>
            <a:ext cx="5068184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49F39836-2A04-4CBB-9847-2E1B423CDB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1643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28" y="274638"/>
            <a:ext cx="102871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1421" y="1535113"/>
            <a:ext cx="50507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421" y="2174875"/>
            <a:ext cx="50507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06277" y="1535113"/>
            <a:ext cx="50523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06277" y="2174875"/>
            <a:ext cx="50523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644EC6C-339A-4E28-8771-4C29F152C4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604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0D3FE303-7780-4281-9796-4F49AE34A2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9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4406912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88" y="2906713"/>
            <a:ext cx="97155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84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17E87ED-C4DF-478A-B89E-4676CDE238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560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23" y="273050"/>
            <a:ext cx="376026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194" y="273063"/>
            <a:ext cx="63903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423" y="1435103"/>
            <a:ext cx="376026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0D50D011-5959-4999-BC92-76939A3099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296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9654" y="4800600"/>
            <a:ext cx="685863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39654" y="612775"/>
            <a:ext cx="68586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39654" y="5367338"/>
            <a:ext cx="68586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17E7020E-0130-426C-948A-553667617C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707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DC3AB8A1-B8C2-4845-9AAE-3B1BF38EA2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008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87187" y="163526"/>
            <a:ext cx="2571393" cy="62372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421" y="163526"/>
            <a:ext cx="7563388" cy="62372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3599E8A-FCDA-4ECE-B187-A0617F609A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594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6648" y="163513"/>
            <a:ext cx="8485596" cy="5635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71428" y="1152525"/>
            <a:ext cx="10287159" cy="25479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428" y="3852876"/>
            <a:ext cx="10287159" cy="25479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F61DBFDA-8C0E-4632-A0F1-F234ADAC6B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406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6648" y="163513"/>
            <a:ext cx="8485596" cy="5635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71428" y="1152532"/>
            <a:ext cx="10287159" cy="524827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B4E65BB-4F34-432F-9AF4-337D3ADD3A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84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50" y="2130432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35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22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600206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12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2891" y="4406907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4497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152537"/>
            <a:ext cx="5065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613" y="1152537"/>
            <a:ext cx="50673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1500" y="1600206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10250" y="1600206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47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06286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06286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34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07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22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5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812" y="273057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505" y="1435103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1125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227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71414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1600206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66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86750" y="274645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274645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01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0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360" b="8740"/>
          <a:stretch>
            <a:fillRect/>
          </a:stretch>
        </p:blipFill>
        <p:spPr bwMode="auto">
          <a:xfrm>
            <a:off x="0" y="6577022"/>
            <a:ext cx="1143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09537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886618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>
            <a:off x="6778625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469304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1" name="Picture 12" descr="eth_o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6" y="152400"/>
            <a:ext cx="206176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2" descr="pic_titel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>
            <a:fillRect/>
          </a:stretch>
        </p:blipFill>
        <p:spPr bwMode="auto">
          <a:xfrm>
            <a:off x="-1981" y="3292484"/>
            <a:ext cx="11430001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5" descr="Logo_ITE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37" y="180984"/>
            <a:ext cx="152796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957263"/>
            <a:ext cx="10477500" cy="9461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938338"/>
            <a:ext cx="104775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11" y="-11113"/>
            <a:ext cx="17383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03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E5EA-CF8F-4555-A183-B99231B1F21C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152814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498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498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7075" y="1535113"/>
            <a:ext cx="50514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7075" y="2174875"/>
            <a:ext cx="50514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250" y="1751013"/>
            <a:ext cx="51435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0250" y="1751013"/>
            <a:ext cx="51435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DB51-147E-472F-B8AE-04D93E8722B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144240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F090-F463-4F42-9D28-B85C4B23D6E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370814057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5190-BCFB-4E31-92C9-88BDD0783523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41569436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0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360" b="8740"/>
          <a:stretch>
            <a:fillRect/>
          </a:stretch>
        </p:blipFill>
        <p:spPr bwMode="auto">
          <a:xfrm>
            <a:off x="0" y="6577018"/>
            <a:ext cx="1143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09537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886618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>
            <a:off x="6778625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469304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1" name="Picture 12" descr="eth_o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6" y="152400"/>
            <a:ext cx="206176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2" descr="pic_titel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>
            <a:fillRect/>
          </a:stretch>
        </p:blipFill>
        <p:spPr bwMode="auto">
          <a:xfrm>
            <a:off x="-1982" y="3292480"/>
            <a:ext cx="11430001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5" descr="Logo_ITE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34" y="180980"/>
            <a:ext cx="152796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957263"/>
            <a:ext cx="10477500" cy="9461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938338"/>
            <a:ext cx="104775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11" y="-11113"/>
            <a:ext cx="17383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7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E5EA-CF8F-4555-A183-B99231B1F21C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20328945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250" y="1751013"/>
            <a:ext cx="51435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0250" y="1751013"/>
            <a:ext cx="51435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DB51-147E-472F-B8AE-04D93E8722B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116333000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F090-F463-4F42-9D28-B85C4B23D6E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36843685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5190-BCFB-4E31-92C9-88BDD0783523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364480367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0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360" b="8740"/>
          <a:stretch>
            <a:fillRect/>
          </a:stretch>
        </p:blipFill>
        <p:spPr bwMode="auto">
          <a:xfrm>
            <a:off x="0" y="6577014"/>
            <a:ext cx="1143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09537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886618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>
            <a:off x="6778625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469304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1" name="Picture 12" descr="eth_o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6" y="152400"/>
            <a:ext cx="206176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2" descr="pic_titel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>
            <a:fillRect/>
          </a:stretch>
        </p:blipFill>
        <p:spPr bwMode="auto">
          <a:xfrm>
            <a:off x="-1984" y="3292476"/>
            <a:ext cx="11430001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5" descr="Logo_ITE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32" y="180976"/>
            <a:ext cx="152796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957263"/>
            <a:ext cx="10477500" cy="9461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938338"/>
            <a:ext cx="104775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09" y="-11113"/>
            <a:ext cx="17383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5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E5EA-CF8F-4555-A183-B99231B1F21C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42397035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250" y="1751013"/>
            <a:ext cx="51435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0250" y="1751013"/>
            <a:ext cx="51435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DB51-147E-472F-B8AE-04D93E8722B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418284026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F090-F463-4F42-9D28-B85C4B23D6E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145072799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5190-BCFB-4E31-92C9-88BDD0783523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41744973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9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7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4" y="273062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3"/>
            <a:ext cx="37607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79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963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9963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963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9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611938"/>
            <a:ext cx="11431588" cy="2603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152537"/>
            <a:ext cx="102854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66850" y="-88900"/>
            <a:ext cx="848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45" r:id="rId3"/>
    <p:sldLayoutId id="2147485846" r:id="rId4"/>
    <p:sldLayoutId id="2147485847" r:id="rId5"/>
    <p:sldLayoutId id="2147485848" r:id="rId6"/>
    <p:sldLayoutId id="2147485849" r:id="rId7"/>
    <p:sldLayoutId id="2147485850" r:id="rId8"/>
    <p:sldLayoutId id="2147485851" r:id="rId9"/>
    <p:sldLayoutId id="2147485852" r:id="rId10"/>
    <p:sldLayoutId id="2147485853" r:id="rId11"/>
    <p:sldLayoutId id="2147485854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16379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16379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16379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6379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63794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2" name="Picture 36" descr="BANDA ROSSA 2 OPT BOLOGNA RAST"/>
          <p:cNvPicPr>
            <a:picLocks noChangeAspect="1" noChangeArrowheads="1"/>
          </p:cNvPicPr>
          <p:nvPr/>
        </p:nvPicPr>
        <p:blipFill>
          <a:blip r:embed="rId13" cstate="print"/>
          <a:srcRect b="17793"/>
          <a:stretch>
            <a:fillRect/>
          </a:stretch>
        </p:blipFill>
        <p:spPr bwMode="auto">
          <a:xfrm>
            <a:off x="0" y="6527824"/>
            <a:ext cx="11430000" cy="330176"/>
          </a:xfrm>
          <a:prstGeom prst="rect">
            <a:avLst/>
          </a:prstGeom>
          <a:noFill/>
        </p:spPr>
      </p:pic>
      <p:pic>
        <p:nvPicPr>
          <p:cNvPr id="45081" name="Picture 25" descr="Alma-Mater TAGLI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302" y="30982"/>
            <a:ext cx="803636" cy="82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6"/>
          <p:cNvSpPr>
            <a:spLocks noChangeAspect="1" noChangeShapeType="1"/>
          </p:cNvSpPr>
          <p:nvPr/>
        </p:nvSpPr>
        <p:spPr bwMode="auto">
          <a:xfrm>
            <a:off x="103187" y="1"/>
            <a:ext cx="0" cy="857232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83" name="Line 27"/>
          <p:cNvSpPr>
            <a:spLocks noChangeAspect="1" noChangeShapeType="1"/>
          </p:cNvSpPr>
          <p:nvPr/>
        </p:nvSpPr>
        <p:spPr bwMode="auto">
          <a:xfrm>
            <a:off x="8" y="857232"/>
            <a:ext cx="10332641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10396141" y="6521276"/>
            <a:ext cx="0" cy="237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10396141" y="6171367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8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  <p:sldLayoutId id="2147485876" r:id="rId7"/>
    <p:sldLayoutId id="2147485877" r:id="rId8"/>
    <p:sldLayoutId id="2147485878" r:id="rId9"/>
    <p:sldLayoutId id="2147485879" r:id="rId10"/>
    <p:sldLayoutId id="214748588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12"/>
            <a:ext cx="11430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it-IT" sz="1800">
              <a:solidFill>
                <a:srgbClr val="1637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52532"/>
            <a:ext cx="10287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64714" y="6524637"/>
            <a:ext cx="11890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F7A7C00-1A8F-4A49-9B8D-13F5A1CF12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66850" y="163513"/>
            <a:ext cx="84851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gray">
          <a:xfrm>
            <a:off x="0" y="838204"/>
            <a:ext cx="11430000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endParaRPr lang="zh-CN" altLang="en-US" sz="1000" b="1" smtClean="0">
              <a:solidFill>
                <a:srgbClr val="FFFFFF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2055" name="Rectangle 20"/>
          <p:cNvSpPr>
            <a:spLocks noChangeArrowheads="1"/>
          </p:cNvSpPr>
          <p:nvPr/>
        </p:nvSpPr>
        <p:spPr bwMode="gray">
          <a:xfrm>
            <a:off x="571501" y="6553212"/>
            <a:ext cx="9358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altLang="zh-CN" sz="1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zh-CN" sz="1000" b="1" dirty="0" err="1">
                <a:solidFill>
                  <a:srgbClr val="000000"/>
                </a:solidFill>
                <a:latin typeface="Verdana" pitchFamily="34" charset="0"/>
              </a:rPr>
              <a:t>Mohammadsadegh</a:t>
            </a:r>
            <a:r>
              <a:rPr lang="en-US" altLang="zh-CN" sz="10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zh-CN" sz="1000" b="1" dirty="0" smtClean="0">
                <a:solidFill>
                  <a:srgbClr val="000000"/>
                </a:solidFill>
                <a:latin typeface="Verdana" pitchFamily="34" charset="0"/>
              </a:rPr>
              <a:t>Sadri</a:t>
            </a:r>
            <a:r>
              <a:rPr lang="en-US" altLang="zh-CN" sz="1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Verdana" pitchFamily="34" charset="0"/>
              </a:rPr>
              <a:t>– </a:t>
            </a:r>
            <a:r>
              <a:rPr lang="it-IT" altLang="zh-CN" sz="1000" b="1" dirty="0" smtClean="0">
                <a:solidFill>
                  <a:srgbClr val="FF0000"/>
                </a:solidFill>
                <a:latin typeface="Arial" pitchFamily="34" charset="0"/>
              </a:rPr>
              <a:t>Temperature</a:t>
            </a:r>
            <a:r>
              <a:rPr lang="it-IT" altLang="zh-CN" sz="1000" b="1" baseline="0" dirty="0" smtClean="0">
                <a:solidFill>
                  <a:srgbClr val="FF0000"/>
                </a:solidFill>
                <a:latin typeface="Arial" pitchFamily="34" charset="0"/>
              </a:rPr>
              <a:t> Variation Aware Energy Optimization in Heterogeneous MPSoCs</a:t>
            </a:r>
            <a:endParaRPr lang="it-IT" altLang="en-US" sz="1000" b="1" dirty="0">
              <a:solidFill>
                <a:srgbClr val="FF0000"/>
              </a:solidFill>
            </a:endParaRPr>
          </a:p>
        </p:txBody>
      </p:sp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354013" y="6453188"/>
            <a:ext cx="1905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endParaRPr lang="en-US" altLang="zh-CN" sz="14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057" name="Immagine 9" descr="unib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2" r:id="rId1"/>
    <p:sldLayoutId id="2147485883" r:id="rId2"/>
    <p:sldLayoutId id="2147485884" r:id="rId3"/>
    <p:sldLayoutId id="2147485885" r:id="rId4"/>
    <p:sldLayoutId id="2147485886" r:id="rId5"/>
    <p:sldLayoutId id="2147485887" r:id="rId6"/>
    <p:sldLayoutId id="2147485888" r:id="rId7"/>
    <p:sldLayoutId id="2147485889" r:id="rId8"/>
    <p:sldLayoutId id="2147485890" r:id="rId9"/>
    <p:sldLayoutId id="2147485891" r:id="rId10"/>
    <p:sldLayoutId id="2147485892" r:id="rId11"/>
    <p:sldLayoutId id="2147485893" r:id="rId12"/>
    <p:sldLayoutId id="214748589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2" name="Picture 36" descr="BANDA ROSSA 2 OPT BOLOGNA RAST"/>
          <p:cNvPicPr>
            <a:picLocks noChangeAspect="1" noChangeArrowheads="1"/>
          </p:cNvPicPr>
          <p:nvPr/>
        </p:nvPicPr>
        <p:blipFill>
          <a:blip r:embed="rId13" cstate="print"/>
          <a:srcRect b="17793"/>
          <a:stretch>
            <a:fillRect/>
          </a:stretch>
        </p:blipFill>
        <p:spPr bwMode="auto">
          <a:xfrm>
            <a:off x="0" y="6527824"/>
            <a:ext cx="11430000" cy="330176"/>
          </a:xfrm>
          <a:prstGeom prst="rect">
            <a:avLst/>
          </a:prstGeom>
          <a:noFill/>
        </p:spPr>
      </p:pic>
      <p:pic>
        <p:nvPicPr>
          <p:cNvPr id="45081" name="Picture 25" descr="Alma-Mater TAGLI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302" y="30982"/>
            <a:ext cx="803636" cy="82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6"/>
          <p:cNvSpPr>
            <a:spLocks noChangeAspect="1" noChangeShapeType="1"/>
          </p:cNvSpPr>
          <p:nvPr/>
        </p:nvSpPr>
        <p:spPr bwMode="auto">
          <a:xfrm>
            <a:off x="103187" y="1"/>
            <a:ext cx="0" cy="857232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83" name="Line 27"/>
          <p:cNvSpPr>
            <a:spLocks noChangeAspect="1" noChangeShapeType="1"/>
          </p:cNvSpPr>
          <p:nvPr/>
        </p:nvSpPr>
        <p:spPr bwMode="auto">
          <a:xfrm>
            <a:off x="5" y="857232"/>
            <a:ext cx="10332641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10396141" y="6521276"/>
            <a:ext cx="0" cy="237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10396141" y="6171361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it-IT" sz="1800" u="sng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3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6" r:id="rId1"/>
    <p:sldLayoutId id="2147485897" r:id="rId2"/>
    <p:sldLayoutId id="2147485898" r:id="rId3"/>
    <p:sldLayoutId id="2147485899" r:id="rId4"/>
    <p:sldLayoutId id="2147485900" r:id="rId5"/>
    <p:sldLayoutId id="2147485901" r:id="rId6"/>
    <p:sldLayoutId id="2147485902" r:id="rId7"/>
    <p:sldLayoutId id="2147485903" r:id="rId8"/>
    <p:sldLayoutId id="2147485904" r:id="rId9"/>
    <p:sldLayoutId id="2147485905" r:id="rId10"/>
    <p:sldLayoutId id="214748590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20" descr="foot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360" b="8740"/>
          <a:stretch>
            <a:fillRect/>
          </a:stretch>
        </p:blipFill>
        <p:spPr bwMode="auto">
          <a:xfrm>
            <a:off x="0" y="6562734"/>
            <a:ext cx="1143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/>
        </p:nvSpPr>
        <p:spPr bwMode="auto">
          <a:xfrm>
            <a:off x="109537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886618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9" name="Line 18"/>
          <p:cNvSpPr>
            <a:spLocks noChangeShapeType="1"/>
          </p:cNvSpPr>
          <p:nvPr/>
        </p:nvSpPr>
        <p:spPr bwMode="auto">
          <a:xfrm>
            <a:off x="6778625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0" name="Line 19"/>
          <p:cNvSpPr>
            <a:spLocks noChangeShapeType="1"/>
          </p:cNvSpPr>
          <p:nvPr/>
        </p:nvSpPr>
        <p:spPr bwMode="auto">
          <a:xfrm>
            <a:off x="469304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957263"/>
            <a:ext cx="104775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751013"/>
            <a:ext cx="10477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9005095" y="6635750"/>
            <a:ext cx="20478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2261A4D-9A98-4016-B68A-65788CB63917}" type="slidenum">
              <a:rPr lang="de-DE">
                <a:solidFill>
                  <a:srgbClr val="FFFFFF"/>
                </a:solidFill>
              </a:rPr>
              <a:pPr defTabSz="457200"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799955" y="6635756"/>
            <a:ext cx="5967015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</a:t>
            </a:r>
            <a:r>
              <a:rPr lang="de-DE" smtClean="0">
                <a:solidFill>
                  <a:srgbClr val="FFFFFF"/>
                </a:solidFill>
              </a:rPr>
              <a:t>Elektrotechnik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8" name="Picture 12" descr="eth_o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6" y="152400"/>
            <a:ext cx="206176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Grafik 15" descr="Logo_ITE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8" y="133350"/>
            <a:ext cx="17422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8" y="14288"/>
            <a:ext cx="1742281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2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5909" r:id="rId2"/>
    <p:sldLayoutId id="2147485910" r:id="rId3"/>
    <p:sldLayoutId id="2147485911" r:id="rId4"/>
    <p:sldLayoutId id="2147485912" r:id="rId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rgbClr val="7FA7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20" descr="foot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360" b="8740"/>
          <a:stretch>
            <a:fillRect/>
          </a:stretch>
        </p:blipFill>
        <p:spPr bwMode="auto">
          <a:xfrm>
            <a:off x="0" y="6562730"/>
            <a:ext cx="1143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/>
        </p:nvSpPr>
        <p:spPr bwMode="auto">
          <a:xfrm>
            <a:off x="109537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886618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9" name="Line 18"/>
          <p:cNvSpPr>
            <a:spLocks noChangeShapeType="1"/>
          </p:cNvSpPr>
          <p:nvPr/>
        </p:nvSpPr>
        <p:spPr bwMode="auto">
          <a:xfrm>
            <a:off x="6778625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0" name="Line 19"/>
          <p:cNvSpPr>
            <a:spLocks noChangeShapeType="1"/>
          </p:cNvSpPr>
          <p:nvPr/>
        </p:nvSpPr>
        <p:spPr bwMode="auto">
          <a:xfrm>
            <a:off x="469304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957263"/>
            <a:ext cx="104775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751013"/>
            <a:ext cx="10477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9005095" y="6635750"/>
            <a:ext cx="20478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2261A4D-9A98-4016-B68A-65788CB63917}" type="slidenum">
              <a:rPr lang="de-DE">
                <a:solidFill>
                  <a:srgbClr val="FFFFFF"/>
                </a:solidFill>
              </a:rPr>
              <a:pPr defTabSz="457200"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799955" y="6635755"/>
            <a:ext cx="5967015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</a:t>
            </a:r>
            <a:r>
              <a:rPr lang="de-DE" smtClean="0">
                <a:solidFill>
                  <a:srgbClr val="FFFFFF"/>
                </a:solidFill>
              </a:rPr>
              <a:t>Elektrotechnik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8" name="Picture 12" descr="eth_o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6" y="152400"/>
            <a:ext cx="206176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Grafik 15" descr="Logo_ITE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6" y="133350"/>
            <a:ext cx="17422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6" y="14288"/>
            <a:ext cx="1742281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rgbClr val="7FA7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20" descr="foot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360" b="8740"/>
          <a:stretch>
            <a:fillRect/>
          </a:stretch>
        </p:blipFill>
        <p:spPr bwMode="auto">
          <a:xfrm>
            <a:off x="0" y="6562726"/>
            <a:ext cx="1143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/>
        </p:nvSpPr>
        <p:spPr bwMode="auto">
          <a:xfrm>
            <a:off x="109537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886618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9" name="Line 18"/>
          <p:cNvSpPr>
            <a:spLocks noChangeShapeType="1"/>
          </p:cNvSpPr>
          <p:nvPr/>
        </p:nvSpPr>
        <p:spPr bwMode="auto">
          <a:xfrm>
            <a:off x="6778625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0" name="Line 19"/>
          <p:cNvSpPr>
            <a:spLocks noChangeShapeType="1"/>
          </p:cNvSpPr>
          <p:nvPr/>
        </p:nvSpPr>
        <p:spPr bwMode="auto">
          <a:xfrm>
            <a:off x="469304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957263"/>
            <a:ext cx="104775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751013"/>
            <a:ext cx="10477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9005094" y="6635750"/>
            <a:ext cx="20478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2261A4D-9A98-4016-B68A-65788CB63917}" type="slidenum">
              <a:rPr lang="de-DE">
                <a:solidFill>
                  <a:srgbClr val="FFFFFF"/>
                </a:solidFill>
              </a:rPr>
              <a:pPr defTabSz="457200"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799954" y="6635751"/>
            <a:ext cx="5967015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de-DE">
                <a:solidFill>
                  <a:srgbClr val="FFFFFF"/>
                </a:solidFill>
              </a:rPr>
              <a:t>Departement Informationstechnologie und </a:t>
            </a:r>
            <a:r>
              <a:rPr lang="de-DE" smtClean="0">
                <a:solidFill>
                  <a:srgbClr val="FFFFFF"/>
                </a:solidFill>
              </a:rPr>
              <a:t>Elektrotechnik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8" name="Picture 12" descr="eth_o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6" y="152400"/>
            <a:ext cx="206176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Grafik 15" descr="Logo_ITE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133350"/>
            <a:ext cx="17422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14288"/>
            <a:ext cx="1742281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26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0" r:id="rId1"/>
    <p:sldLayoutId id="2147485921" r:id="rId2"/>
    <p:sldLayoutId id="2147485922" r:id="rId3"/>
    <p:sldLayoutId id="2147485923" r:id="rId4"/>
    <p:sldLayoutId id="2147485924" r:id="rId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rgbClr val="7FA7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rgbClr val="BFD3E3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00102"/>
            <a:ext cx="2005012" cy="115411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1989138"/>
            <a:ext cx="11431588" cy="2654300"/>
          </a:xfrm>
          <a:prstGeom prst="rect">
            <a:avLst/>
          </a:prstGeom>
          <a:gradFill rotWithShape="0">
            <a:gsLst>
              <a:gs pos="0">
                <a:srgbClr val="163794"/>
              </a:gs>
              <a:gs pos="50000">
                <a:srgbClr val="0A1944"/>
              </a:gs>
              <a:gs pos="100000">
                <a:srgbClr val="16379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Verdana" charset="0"/>
              </a:rPr>
              <a:t>Temperature Variation Aware Energy Optimization in Heterogeneous </a:t>
            </a:r>
            <a:r>
              <a:rPr lang="en-US" sz="3600" b="1" dirty="0" err="1" smtClean="0">
                <a:solidFill>
                  <a:schemeClr val="bg1"/>
                </a:solidFill>
                <a:latin typeface="Verdana" charset="0"/>
              </a:rPr>
              <a:t>MPSoCs</a:t>
            </a:r>
            <a:endParaRPr lang="en-US" sz="36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187" y="4929188"/>
            <a:ext cx="10717213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Mohammadsadegh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 Sadri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1400" dirty="0">
                <a:solidFill>
                  <a:schemeClr val="tx1"/>
                </a:solidFill>
              </a:rPr>
              <a:t>Department of Electrical, Electronic and Information Engineering (DEI) University of Bologna, </a:t>
            </a:r>
            <a:r>
              <a:rPr lang="en-US" sz="1400" dirty="0" smtClean="0">
                <a:solidFill>
                  <a:schemeClr val="tx1"/>
                </a:solidFill>
              </a:rPr>
              <a:t>Italy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Supervisor : </a:t>
            </a:r>
            <a:r>
              <a:rPr lang="en-US" sz="1800" b="1" dirty="0" smtClean="0">
                <a:solidFill>
                  <a:schemeClr val="tx1"/>
                </a:solidFill>
              </a:rPr>
              <a:t>Prof. Luca </a:t>
            </a:r>
            <a:r>
              <a:rPr lang="en-US" sz="1800" b="1" dirty="0" err="1" smtClean="0">
                <a:solidFill>
                  <a:schemeClr val="tx1"/>
                </a:solidFill>
              </a:rPr>
              <a:t>Benini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1200" dirty="0">
                <a:solidFill>
                  <a:schemeClr val="tx1"/>
                </a:solidFill>
              </a:rPr>
              <a:t>{mohammadsadegh.sadr2,luca.benini}@</a:t>
            </a:r>
            <a:r>
              <a:rPr lang="en-US" sz="1200" dirty="0" smtClean="0">
                <a:solidFill>
                  <a:schemeClr val="tx1"/>
                </a:solidFill>
              </a:rPr>
              <a:t>unibo.it</a:t>
            </a:r>
            <a:endParaRPr lang="it-IT" sz="1200" b="1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4" y="138115"/>
            <a:ext cx="1843086" cy="184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8534400" y="6553200"/>
            <a:ext cx="29449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Ver4 - last update 30-jan-2014</a:t>
            </a:r>
            <a:endParaRPr lang="en-US" sz="1600" dirty="0"/>
          </a:p>
        </p:txBody>
      </p:sp>
      <p:pic>
        <p:nvPicPr>
          <p:cNvPr id="1026" name="Picture 2" descr="Multither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2173"/>
            <a:ext cx="4680107" cy="11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ysgo.com/typo3temp/pics/vIrtical_Logo_6c30ec92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273808"/>
            <a:ext cx="1905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uni-kl.de/fileadmin/prum/Download/Design-Vorlagen/TU-Logos/TU-KL-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40494"/>
            <a:ext cx="3048000" cy="8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88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E9109A-BD4A-4884-A54C-A75DFC5F072E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solidFill>
                  <a:srgbClr val="FFFFFF"/>
                </a:solidFill>
                <a:latin typeface="Verdana" pitchFamily="34" charset="0"/>
                <a:ea typeface="SimSun" pitchFamily="2" charset="-122"/>
              </a:rPr>
              <a:t>MiMAPT vs. Fine-Grain</a:t>
            </a:r>
            <a:endParaRPr lang="en-US" altLang="zh-CN" sz="3200" b="1">
              <a:solidFill>
                <a:srgbClr val="009999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429220" y="2627324"/>
            <a:ext cx="1806905" cy="1200329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en-US" b="1">
              <a:solidFill>
                <a:srgbClr val="000000"/>
              </a:solidFill>
            </a:endParaRP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Fine-Grain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631" y="1143004"/>
            <a:ext cx="1484252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Design 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&amp;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Test case</a:t>
            </a:r>
          </a:p>
        </p:txBody>
      </p:sp>
      <p:cxnSp>
        <p:nvCxnSpPr>
          <p:cNvPr id="9" name="Elbow Connector 8"/>
          <p:cNvCxnSpPr>
            <a:stCxn id="5" idx="1"/>
            <a:endCxn id="26638" idx="0"/>
          </p:cNvCxnSpPr>
          <p:nvPr/>
        </p:nvCxnSpPr>
        <p:spPr>
          <a:xfrm rot="10800000" flipV="1">
            <a:off x="3834607" y="1743169"/>
            <a:ext cx="966024" cy="92384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3"/>
            <a:endCxn id="26628" idx="0"/>
          </p:cNvCxnSpPr>
          <p:nvPr/>
        </p:nvCxnSpPr>
        <p:spPr>
          <a:xfrm>
            <a:off x="6284883" y="1743169"/>
            <a:ext cx="1047790" cy="88415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Box 32771"/>
          <p:cNvSpPr txBox="1">
            <a:spLocks noChangeArrowheads="1"/>
          </p:cNvSpPr>
          <p:nvPr/>
        </p:nvSpPr>
        <p:spPr bwMode="auto">
          <a:xfrm>
            <a:off x="2982921" y="4495800"/>
            <a:ext cx="5323445" cy="15696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85850" indent="-3429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b="1">
                <a:solidFill>
                  <a:srgbClr val="000000"/>
                </a:solidFill>
              </a:rPr>
              <a:t>Execution Time</a:t>
            </a:r>
          </a:p>
          <a:p>
            <a:pPr eaLnBrk="1" hangingPunct="1">
              <a:buFontTx/>
              <a:buChar char="-"/>
            </a:pPr>
            <a:r>
              <a:rPr lang="en-US" altLang="en-US" b="1">
                <a:solidFill>
                  <a:srgbClr val="000000"/>
                </a:solidFill>
              </a:rPr>
              <a:t>Hotspots</a:t>
            </a:r>
            <a:r>
              <a:rPr lang="en-US" altLang="en-US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buFontTx/>
              <a:buChar char="-"/>
            </a:pPr>
            <a:r>
              <a:rPr lang="en-US" altLang="en-US">
                <a:solidFill>
                  <a:srgbClr val="000000"/>
                </a:solidFill>
              </a:rPr>
              <a:t>Spatial/Temporal Coordinates</a:t>
            </a:r>
          </a:p>
          <a:p>
            <a:pPr lvl="1" eaLnBrk="1" hangingPunct="1">
              <a:buFontTx/>
              <a:buChar char="-"/>
            </a:pPr>
            <a:r>
              <a:rPr lang="en-US" altLang="en-US">
                <a:solidFill>
                  <a:srgbClr val="000000"/>
                </a:solidFill>
              </a:rPr>
              <a:t>Temperature</a:t>
            </a:r>
          </a:p>
        </p:txBody>
      </p:sp>
      <p:cxnSp>
        <p:nvCxnSpPr>
          <p:cNvPr id="32774" name="Straight Arrow Connector 32773"/>
          <p:cNvCxnSpPr>
            <a:stCxn id="26638" idx="2"/>
          </p:cNvCxnSpPr>
          <p:nvPr/>
        </p:nvCxnSpPr>
        <p:spPr>
          <a:xfrm>
            <a:off x="3834607" y="3867340"/>
            <a:ext cx="0" cy="628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7" name="Straight Arrow Connector 32776"/>
          <p:cNvCxnSpPr>
            <a:stCxn id="26628" idx="2"/>
          </p:cNvCxnSpPr>
          <p:nvPr/>
        </p:nvCxnSpPr>
        <p:spPr>
          <a:xfrm>
            <a:off x="7332673" y="3827653"/>
            <a:ext cx="0" cy="668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42"/>
          <p:cNvSpPr txBox="1">
            <a:spLocks noChangeArrowheads="1"/>
          </p:cNvSpPr>
          <p:nvPr/>
        </p:nvSpPr>
        <p:spPr bwMode="auto">
          <a:xfrm>
            <a:off x="3135537" y="2667011"/>
            <a:ext cx="1398140" cy="1200329"/>
          </a:xfrm>
          <a:prstGeom prst="rect">
            <a:avLst/>
          </a:prstGeom>
          <a:solidFill>
            <a:srgbClr val="92D05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MiMAPT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32790" name="Rectangle 32789"/>
          <p:cNvSpPr/>
          <p:nvPr/>
        </p:nvSpPr>
        <p:spPr>
          <a:xfrm>
            <a:off x="2982914" y="4495800"/>
            <a:ext cx="5322888" cy="457200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82914" y="4945075"/>
            <a:ext cx="5322888" cy="11207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793" name="Explosion 1 32792"/>
          <p:cNvSpPr/>
          <p:nvPr/>
        </p:nvSpPr>
        <p:spPr>
          <a:xfrm>
            <a:off x="77787" y="2269078"/>
            <a:ext cx="2778125" cy="2906713"/>
          </a:xfrm>
          <a:prstGeom prst="irregularSeal1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Execution Time: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FF00"/>
                </a:solidFill>
              </a:rPr>
              <a:t>613s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61" name="Explosion 1 60"/>
          <p:cNvSpPr/>
          <p:nvPr/>
        </p:nvSpPr>
        <p:spPr>
          <a:xfrm>
            <a:off x="8341042" y="2327465"/>
            <a:ext cx="3119438" cy="3079750"/>
          </a:xfrm>
          <a:prstGeom prst="irregularSeal1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Execution Time: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990000">
                    <a:lumMod val="60000"/>
                    <a:lumOff val="40000"/>
                  </a:srgbClr>
                </a:solidFill>
              </a:rPr>
              <a:t>19186s</a:t>
            </a:r>
            <a:endParaRPr lang="en-US" b="1" dirty="0">
              <a:solidFill>
                <a:srgbClr val="990000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0" y="1600200"/>
            <a:ext cx="0" cy="3810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543800" y="1600200"/>
            <a:ext cx="0" cy="3810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24200" y="2673350"/>
            <a:ext cx="1411288" cy="118268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18262" y="2616212"/>
            <a:ext cx="1827213" cy="122237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1235075"/>
            <a:ext cx="10820400" cy="1016000"/>
          </a:xfrm>
          <a:prstGeom prst="rect">
            <a:avLst/>
          </a:prstGeom>
          <a:solidFill>
            <a:srgbClr val="FF993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-"/>
              <a:defRPr/>
            </a:pPr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b="1" dirty="0">
                <a:solidFill>
                  <a:srgbClr val="000000"/>
                </a:solidFill>
              </a:rPr>
              <a:t>emperature difference </a:t>
            </a:r>
            <a:r>
              <a:rPr lang="en-US" sz="2200" dirty="0">
                <a:solidFill>
                  <a:srgbClr val="000000"/>
                </a:solidFill>
              </a:rPr>
              <a:t>for Hotspots estimated by </a:t>
            </a:r>
            <a:r>
              <a:rPr lang="en-US" sz="2200" dirty="0" err="1">
                <a:solidFill>
                  <a:srgbClr val="000000"/>
                </a:solidFill>
              </a:rPr>
              <a:t>MiMAPT</a:t>
            </a:r>
            <a:r>
              <a:rPr lang="en-US" sz="2200" dirty="0">
                <a:solidFill>
                  <a:srgbClr val="000000"/>
                </a:solidFill>
              </a:rPr>
              <a:t> vs. fine grain: </a:t>
            </a:r>
            <a:r>
              <a:rPr lang="en-US" sz="2200" b="1" dirty="0">
                <a:solidFill>
                  <a:srgbClr val="000000"/>
                </a:solidFill>
              </a:rPr>
              <a:t>0.02K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buFontTx/>
              <a:buChar char="-"/>
              <a:defRPr/>
            </a:pPr>
            <a:r>
              <a:rPr lang="en-US" sz="2200" b="1" dirty="0">
                <a:solidFill>
                  <a:srgbClr val="000000"/>
                </a:solidFill>
              </a:rPr>
              <a:t>Spatial distance</a:t>
            </a:r>
            <a:r>
              <a:rPr lang="en-US" sz="2200" dirty="0">
                <a:solidFill>
                  <a:srgbClr val="000000"/>
                </a:solidFill>
              </a:rPr>
              <a:t> between Hotspot detected by </a:t>
            </a:r>
            <a:r>
              <a:rPr lang="en-US" sz="2200" dirty="0" err="1">
                <a:solidFill>
                  <a:srgbClr val="000000"/>
                </a:solidFill>
              </a:rPr>
              <a:t>MiMAPT</a:t>
            </a:r>
            <a:r>
              <a:rPr lang="en-US" sz="2200" dirty="0">
                <a:solidFill>
                  <a:srgbClr val="000000"/>
                </a:solidFill>
              </a:rPr>
              <a:t> vs. Fine-grain is ~ </a:t>
            </a:r>
            <a:r>
              <a:rPr lang="en-US" sz="2200" b="1" dirty="0">
                <a:solidFill>
                  <a:srgbClr val="000000"/>
                </a:solidFill>
              </a:rPr>
              <a:t>0.0um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6096000"/>
            <a:ext cx="906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Further Descriptions: </a:t>
            </a:r>
            <a:r>
              <a:rPr lang="en-US" b="1" dirty="0" smtClean="0">
                <a:solidFill>
                  <a:srgbClr val="FF0000"/>
                </a:solidFill>
              </a:rPr>
              <a:t>[THERMINIC12] 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[VLSI INTEGRATION]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790" grpId="0" animBg="1"/>
      <p:bldP spid="32790" grpId="1" animBg="1"/>
      <p:bldP spid="58" grpId="0" animBg="1"/>
      <p:bldP spid="32793" grpId="0" animBg="1"/>
      <p:bldP spid="32793" grpId="1" animBg="1"/>
      <p:bldP spid="61" grpId="0" animBg="1"/>
      <p:bldP spid="61" grpId="1" animBg="1"/>
      <p:bldP spid="37" grpId="0" animBg="1"/>
      <p:bldP spid="37" grpId="1" animBg="1"/>
      <p:bldP spid="37" grpId="2" animBg="1"/>
      <p:bldP spid="76" grpId="0" animBg="1"/>
      <p:bldP spid="76" grpId="1" animBg="1"/>
      <p:bldP spid="76" grpId="2" animBg="1"/>
      <p:bldP spid="4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14500" y="1447800"/>
            <a:ext cx="80010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Part III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40964" y="6524637"/>
            <a:ext cx="1189038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1989138"/>
            <a:ext cx="11431588" cy="2654300"/>
          </a:xfrm>
          <a:prstGeom prst="rect">
            <a:avLst/>
          </a:prstGeom>
          <a:gradFill rotWithShape="0">
            <a:gsLst>
              <a:gs pos="0">
                <a:srgbClr val="163794"/>
              </a:gs>
              <a:gs pos="50000">
                <a:srgbClr val="0A1944"/>
              </a:gs>
              <a:gs pos="100000">
                <a:srgbClr val="16379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Verdana" charset="0"/>
              </a:rPr>
              <a:t>Temperature Variation Aware</a:t>
            </a:r>
          </a:p>
          <a:p>
            <a:pPr algn="ctr">
              <a:buSzPct val="100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Verdana" charset="0"/>
              </a:rPr>
              <a:t>Energy Optimization in 3D </a:t>
            </a:r>
            <a:r>
              <a:rPr lang="en-US" sz="3600" b="1" dirty="0" err="1" smtClean="0">
                <a:solidFill>
                  <a:schemeClr val="bg1"/>
                </a:solidFill>
                <a:latin typeface="Verdana" charset="0"/>
              </a:rPr>
              <a:t>MPSoCs</a:t>
            </a:r>
            <a:endParaRPr lang="en-US" sz="3600" b="1" dirty="0" smtClean="0">
              <a:solidFill>
                <a:schemeClr val="bg1"/>
              </a:solidFill>
              <a:latin typeface="Verdana" charset="0"/>
            </a:endParaRPr>
          </a:p>
          <a:p>
            <a:pPr algn="ctr">
              <a:buSzPct val="100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Verdana" charset="0"/>
              </a:rPr>
              <a:t>With Wide-I/O DRAM</a:t>
            </a:r>
            <a:endParaRPr lang="en-US" sz="3600" b="1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4" y="61916"/>
            <a:ext cx="1690688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3D </a:t>
            </a:r>
            <a:r>
              <a:rPr lang="en-US" dirty="0" err="1" smtClean="0"/>
              <a:t>MPSoCs</a:t>
            </a:r>
            <a:r>
              <a:rPr lang="en-US" dirty="0" smtClean="0"/>
              <a:t> with Stacked DRAMs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5393" y="1185782"/>
            <a:ext cx="5498631" cy="1862218"/>
            <a:chOff x="105391" y="1185782"/>
            <a:chExt cx="5498631" cy="1862218"/>
          </a:xfrm>
        </p:grpSpPr>
        <p:sp>
          <p:nvSpPr>
            <p:cNvPr id="10" name="TextBox 9"/>
            <p:cNvSpPr txBox="1"/>
            <p:nvPr/>
          </p:nvSpPr>
          <p:spPr>
            <a:xfrm>
              <a:off x="1662618" y="1185782"/>
              <a:ext cx="206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+mj-lt"/>
                </a:rPr>
                <a:t>3D Integration</a:t>
              </a:r>
              <a:endParaRPr lang="en-US" sz="2000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53773" y="1566842"/>
              <a:ext cx="492195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56128" y="1524206"/>
              <a:ext cx="736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+mj-lt"/>
                </a:rPr>
                <a:t>Pros</a:t>
              </a:r>
              <a:endParaRPr lang="en-US" sz="20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0328" y="1524206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+mj-lt"/>
                </a:rPr>
                <a:t>Cons</a:t>
              </a:r>
              <a:endParaRPr lang="en-US" sz="2000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22728" y="1890692"/>
              <a:ext cx="4953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5391" y="1996887"/>
              <a:ext cx="225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Higher Bandwidth</a:t>
              </a:r>
              <a:endParaRPr lang="en-US" sz="18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391" y="2373868"/>
              <a:ext cx="1766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Lower Energy</a:t>
              </a:r>
              <a:endParaRPr lang="en-US" sz="18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648" y="2678668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…</a:t>
              </a:r>
              <a:endParaRPr lang="en-US" sz="18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0" y="1996887"/>
              <a:ext cx="2937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Difficult to manufacture</a:t>
              </a:r>
              <a:endParaRPr lang="en-US" sz="18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7000" y="2373868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+mj-lt"/>
                </a:rPr>
                <a:t>Thermal</a:t>
              </a:r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800" b="1" dirty="0" smtClean="0">
                  <a:solidFill>
                    <a:srgbClr val="FF0000"/>
                  </a:solidFill>
                  <a:latin typeface="+mj-lt"/>
                </a:rPr>
                <a:t>issues</a:t>
              </a:r>
              <a:endParaRPr lang="en-US" sz="1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43200" y="2678668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…</a:t>
              </a:r>
              <a:endParaRPr lang="en-US" sz="1800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51901" y="1295400"/>
            <a:ext cx="5353798" cy="4448732"/>
            <a:chOff x="5751901" y="1295400"/>
            <a:chExt cx="5353798" cy="4448732"/>
          </a:xfrm>
        </p:grpSpPr>
        <p:sp>
          <p:nvSpPr>
            <p:cNvPr id="24" name="TextBox 23"/>
            <p:cNvSpPr txBox="1"/>
            <p:nvPr/>
          </p:nvSpPr>
          <p:spPr>
            <a:xfrm>
              <a:off x="6172200" y="1295400"/>
              <a:ext cx="4669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tx2"/>
                  </a:solidFill>
                  <a:latin typeface="+mj-lt"/>
                </a:rPr>
                <a:t>Samsung</a:t>
              </a:r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 Wide-I/O DRAM</a:t>
              </a:r>
              <a:endParaRPr lang="en-US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901" y="1752600"/>
              <a:ext cx="5353798" cy="399153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48800" y="2580828"/>
            <a:ext cx="1647692" cy="1099066"/>
            <a:chOff x="9448800" y="2580828"/>
            <a:chExt cx="1647694" cy="1099066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9448800" y="3298894"/>
              <a:ext cx="429934" cy="381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9448800" y="3070294"/>
              <a:ext cx="429934" cy="2286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9448800" y="2580828"/>
              <a:ext cx="429935" cy="71806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829800" y="3112740"/>
              <a:ext cx="1266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DRAM dies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19804" y="5051494"/>
            <a:ext cx="1005403" cy="567154"/>
            <a:chOff x="10119797" y="5051494"/>
            <a:chExt cx="1005403" cy="567154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10287000" y="5051494"/>
              <a:ext cx="326468" cy="2286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119797" y="528009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Core die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686806" y="1914440"/>
            <a:ext cx="2658788" cy="575287"/>
            <a:chOff x="8686801" y="1914436"/>
            <a:chExt cx="2658786" cy="575287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8686801" y="2083713"/>
              <a:ext cx="976966" cy="40601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601200" y="1914436"/>
              <a:ext cx="17443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DRAM channels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38800" y="5475982"/>
            <a:ext cx="5732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1 DRAM channel: 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</a:rPr>
              <a:t>Spans 4 silicon dies &amp; contains 8 banks (2 banks/die).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</a:rPr>
              <a:t>Data bus width: 128 Bits 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</a:rPr>
              <a:t>Max clock : 200/300 MHz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86469" y="1450983"/>
            <a:ext cx="4687484" cy="5105680"/>
            <a:chOff x="486468" y="1450983"/>
            <a:chExt cx="4687484" cy="5105680"/>
          </a:xfrm>
        </p:grpSpPr>
        <p:sp>
          <p:nvSpPr>
            <p:cNvPr id="45" name="TextBox 44"/>
            <p:cNvSpPr txBox="1"/>
            <p:nvPr/>
          </p:nvSpPr>
          <p:spPr>
            <a:xfrm>
              <a:off x="1438414" y="1450983"/>
              <a:ext cx="2722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  <a:latin typeface="+mj-lt"/>
                </a:rPr>
                <a:t>One Die (Top View)</a:t>
              </a:r>
              <a:endParaRPr lang="en-US" sz="1800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68" y="1869179"/>
              <a:ext cx="4687484" cy="4687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7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Transaction Level Modeling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10668000" cy="472494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790" y="1748058"/>
            <a:ext cx="8239210" cy="449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3429000" y="2243078"/>
            <a:ext cx="4953000" cy="286232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Transaction Level Models (TLM) 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Fast models for hardware components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Speed/Accuracy balance : </a:t>
            </a:r>
          </a:p>
          <a:p>
            <a:pPr marL="742950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</a:rPr>
              <a:t>Loosely Timed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b="1" dirty="0" smtClean="0">
                <a:solidFill>
                  <a:schemeClr val="tx1"/>
                </a:solidFill>
              </a:rPr>
              <a:t>LT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</a:rPr>
              <a:t>Approximately </a:t>
            </a:r>
            <a:r>
              <a:rPr lang="en-US" sz="2000" i="1" dirty="0">
                <a:solidFill>
                  <a:schemeClr val="tx1"/>
                </a:solidFill>
              </a:rPr>
              <a:t>Timed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b="1" dirty="0">
                <a:solidFill>
                  <a:schemeClr val="tx1"/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</a:rPr>
              <a:t>Cycle Accurate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b="1" dirty="0" smtClean="0">
                <a:solidFill>
                  <a:schemeClr val="tx1"/>
                </a:solidFill>
              </a:rPr>
              <a:t>CA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2" y="1143004"/>
            <a:ext cx="952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need for modeling more complex hardware: (RTL too slow!)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8458200" y="1608389"/>
            <a:ext cx="2438400" cy="182061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Design Space </a:t>
            </a:r>
          </a:p>
          <a:p>
            <a:pPr algn="ctr"/>
            <a:r>
              <a:rPr lang="en-US" sz="2200" dirty="0" smtClean="0"/>
              <a:t>Exploration</a:t>
            </a:r>
            <a:endParaRPr lang="en-US" sz="2200" dirty="0"/>
          </a:p>
        </p:txBody>
      </p:sp>
      <p:sp>
        <p:nvSpPr>
          <p:cNvPr id="28" name="Cloud 27"/>
          <p:cNvSpPr/>
          <p:nvPr/>
        </p:nvSpPr>
        <p:spPr>
          <a:xfrm>
            <a:off x="177332" y="1760789"/>
            <a:ext cx="2870668" cy="182061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Concurrent </a:t>
            </a:r>
          </a:p>
          <a:p>
            <a:pPr algn="ctr"/>
            <a:r>
              <a:rPr lang="en-US" sz="2200" dirty="0" smtClean="0"/>
              <a:t>HW/SW</a:t>
            </a:r>
          </a:p>
          <a:p>
            <a:pPr algn="ctr"/>
            <a:r>
              <a:rPr lang="en-US" sz="2200" dirty="0" smtClean="0"/>
              <a:t>Development</a:t>
            </a:r>
            <a:endParaRPr lang="en-US" sz="2200" dirty="0"/>
          </a:p>
        </p:txBody>
      </p:sp>
      <p:sp>
        <p:nvSpPr>
          <p:cNvPr id="29" name="Cloud 28"/>
          <p:cNvSpPr/>
          <p:nvPr/>
        </p:nvSpPr>
        <p:spPr>
          <a:xfrm>
            <a:off x="8458200" y="4343404"/>
            <a:ext cx="2743200" cy="1820615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Early Power/</a:t>
            </a:r>
          </a:p>
          <a:p>
            <a:pPr algn="ctr"/>
            <a:r>
              <a:rPr lang="en-US" sz="2200" dirty="0" smtClean="0"/>
              <a:t>Performance</a:t>
            </a:r>
          </a:p>
          <a:p>
            <a:pPr algn="ctr"/>
            <a:r>
              <a:rPr lang="en-US" sz="2200" dirty="0" smtClean="0"/>
              <a:t>Analysis</a:t>
            </a:r>
            <a:endParaRPr lang="en-US" sz="2200" dirty="0"/>
          </a:p>
        </p:txBody>
      </p:sp>
      <p:sp>
        <p:nvSpPr>
          <p:cNvPr id="30" name="Cloud 29"/>
          <p:cNvSpPr/>
          <p:nvPr/>
        </p:nvSpPr>
        <p:spPr>
          <a:xfrm>
            <a:off x="381000" y="4343404"/>
            <a:ext cx="2971800" cy="1820615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Sophisticated Design Debugging &amp; Analysis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" y="137160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Example : Synopsys Platform Studio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1219204"/>
            <a:ext cx="572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Running Android on TLM the platform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2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" grpId="0"/>
      <p:bldP spid="3" grpId="1"/>
      <p:bldP spid="8" grpId="0" animBg="1"/>
      <p:bldP spid="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42041" y="4127281"/>
            <a:ext cx="1189038" cy="25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E9109A-BD4A-4884-A54C-A75DFC5F072E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137160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solidFill>
                  <a:srgbClr val="FFFFFF"/>
                </a:solidFill>
                <a:latin typeface="Verdana" pitchFamily="34" charset="0"/>
                <a:ea typeface="SimSun" pitchFamily="2" charset="-122"/>
              </a:rPr>
              <a:t>TLM Virtual Infrastructure</a:t>
            </a:r>
            <a:endParaRPr lang="en-US" altLang="zh-CN" sz="3200" b="1" dirty="0">
              <a:solidFill>
                <a:srgbClr val="009999"/>
              </a:solidFill>
              <a:latin typeface="Verdana" pitchFamily="34" charset="0"/>
              <a:ea typeface="SimSun" pitchFamily="2" charset="-122"/>
            </a:endParaRPr>
          </a:p>
        </p:txBody>
      </p:sp>
      <p:pic>
        <p:nvPicPr>
          <p:cNvPr id="27" name="Picture 26" descr="platform_therm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2" y="1191140"/>
            <a:ext cx="6796338" cy="536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2248583" y="1066800"/>
            <a:ext cx="6038296" cy="3422626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48542" y="141405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TLM Environment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L-Shape 29"/>
          <p:cNvSpPr/>
          <p:nvPr/>
        </p:nvSpPr>
        <p:spPr bwMode="auto">
          <a:xfrm flipV="1">
            <a:off x="2438403" y="4665941"/>
            <a:ext cx="6013059" cy="1727661"/>
          </a:xfrm>
          <a:prstGeom prst="corner">
            <a:avLst>
              <a:gd name="adj1" fmla="val 43571"/>
              <a:gd name="adj2" fmla="val 142142"/>
            </a:avLst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324603" y="5642600"/>
            <a:ext cx="2126859" cy="80463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34400" y="5646007"/>
            <a:ext cx="2943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3D-ICE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Thermal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31070" y="1191140"/>
            <a:ext cx="821470" cy="2885704"/>
          </a:xfrm>
          <a:prstGeom prst="rect">
            <a:avLst/>
          </a:prstGeom>
          <a:noFill/>
          <a:ln w="889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286002" y="1219722"/>
            <a:ext cx="1828801" cy="3323442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4280" y="4601989"/>
            <a:ext cx="10015252" cy="1922775"/>
            <a:chOff x="-5485587" y="4722363"/>
            <a:chExt cx="10015250" cy="192277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-5485587" y="4722363"/>
              <a:ext cx="10005546" cy="192277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441398" y="4770123"/>
              <a:ext cx="997106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US" dirty="0" smtClean="0">
                  <a:solidFill>
                    <a:schemeClr val="tx2"/>
                  </a:solidFill>
                </a:rPr>
                <a:t>CPU TLM models of Synopsys are </a:t>
              </a:r>
              <a:r>
                <a:rPr lang="en-US" b="1" i="1" dirty="0" smtClean="0">
                  <a:solidFill>
                    <a:schemeClr val="tx2"/>
                  </a:solidFill>
                </a:rPr>
                <a:t>Loosely Timed</a:t>
              </a:r>
              <a:r>
                <a:rPr lang="en-US" dirty="0" smtClean="0">
                  <a:solidFill>
                    <a:schemeClr val="tx2"/>
                  </a:solidFill>
                </a:rPr>
                <a:t> and not accurate! </a:t>
              </a:r>
              <a:endParaRPr lang="en-US" dirty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US" b="1" i="1" dirty="0" smtClean="0">
                  <a:solidFill>
                    <a:schemeClr val="tx2"/>
                  </a:solidFill>
                </a:rPr>
                <a:t>Cycle Accurate</a:t>
              </a:r>
              <a:r>
                <a:rPr lang="en-US" dirty="0" smtClean="0">
                  <a:solidFill>
                    <a:schemeClr val="tx2"/>
                  </a:solidFill>
                </a:rPr>
                <a:t> TLM Models for CPUs (e.g. </a:t>
              </a:r>
              <a:r>
                <a:rPr lang="en-US" b="1" dirty="0" smtClean="0">
                  <a:solidFill>
                    <a:schemeClr val="tx2"/>
                  </a:solidFill>
                </a:rPr>
                <a:t>Carbon</a:t>
              </a:r>
              <a:r>
                <a:rPr lang="en-US" dirty="0" smtClean="0">
                  <a:solidFill>
                    <a:schemeClr val="tx2"/>
                  </a:solidFill>
                </a:rPr>
                <a:t>) are </a:t>
              </a:r>
              <a:r>
                <a:rPr lang="en-US" i="1" dirty="0" smtClean="0">
                  <a:solidFill>
                    <a:schemeClr val="tx2"/>
                  </a:solidFill>
                </a:rPr>
                <a:t>expensive</a:t>
              </a:r>
              <a:r>
                <a:rPr lang="en-US" dirty="0" smtClean="0">
                  <a:solidFill>
                    <a:schemeClr val="tx2"/>
                  </a:solidFill>
                </a:rPr>
                <a:t>!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US" i="1" dirty="0" smtClean="0">
                  <a:solidFill>
                    <a:schemeClr val="tx2"/>
                  </a:solidFill>
                </a:rPr>
                <a:t> </a:t>
              </a:r>
              <a:r>
                <a:rPr lang="en-US" b="1" i="1" dirty="0" smtClean="0">
                  <a:solidFill>
                    <a:srgbClr val="FF0000"/>
                  </a:solidFill>
                </a:rPr>
                <a:t>gem5</a:t>
              </a:r>
              <a:r>
                <a:rPr lang="en-US" i="1" dirty="0" smtClean="0">
                  <a:solidFill>
                    <a:schemeClr val="tx2"/>
                  </a:solidFill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</a:rPr>
                <a:t>used to model CPU operation.</a:t>
              </a:r>
              <a:endParaRPr lang="en-US" i="1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4343402" y="2085434"/>
            <a:ext cx="6900896" cy="40867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0549" y="2201882"/>
            <a:ext cx="63408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i="1" dirty="0" smtClean="0">
                <a:solidFill>
                  <a:srgbClr val="FF0000"/>
                </a:solidFill>
              </a:rPr>
              <a:t> gem5</a:t>
            </a:r>
            <a:r>
              <a:rPr lang="en-US" dirty="0" smtClean="0">
                <a:solidFill>
                  <a:schemeClr val="tx2"/>
                </a:solidFill>
              </a:rPr>
              <a:t> simulates a multi-core ARM system.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Android OS</a:t>
            </a:r>
            <a:r>
              <a:rPr lang="en-US" dirty="0" smtClean="0">
                <a:solidFill>
                  <a:schemeClr val="tx2"/>
                </a:solidFill>
              </a:rPr>
              <a:t> with real-world benchmarks.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DRAM</a:t>
            </a:r>
            <a:r>
              <a:rPr lang="en-US" dirty="0" smtClean="0">
                <a:solidFill>
                  <a:schemeClr val="tx2"/>
                </a:solidFill>
              </a:rPr>
              <a:t> accesses trace captured 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Timing annotations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Performance metrics of CPUs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Re-play</a:t>
            </a:r>
            <a:r>
              <a:rPr lang="en-US" dirty="0" smtClean="0">
                <a:solidFill>
                  <a:schemeClr val="tx2"/>
                </a:solidFill>
              </a:rPr>
              <a:t> the recorded trace:</a:t>
            </a:r>
          </a:p>
          <a:p>
            <a:pPr marL="1028700"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timings </a:t>
            </a:r>
            <a:r>
              <a:rPr lang="en-US" b="1" dirty="0" smtClean="0">
                <a:solidFill>
                  <a:schemeClr val="tx2"/>
                </a:solidFill>
              </a:rPr>
              <a:t>adjusted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5410204"/>
            <a:ext cx="22525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Power Models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&amp; Governors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(In Python)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3" grpId="2" animBg="1"/>
      <p:bldP spid="34" grpId="0" animBg="1"/>
      <p:bldP spid="34" grpId="1" animBg="1"/>
      <p:bldP spid="41" grpId="0" animBg="1"/>
      <p:bldP spid="41" grpId="1" animBg="1"/>
      <p:bldP spid="39" grpId="0"/>
      <p:bldP spid="39" grpId="1"/>
      <p:bldP spid="42" grpId="0"/>
      <p:bldP spid="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3513"/>
            <a:ext cx="10348628" cy="563562"/>
          </a:xfrm>
        </p:spPr>
        <p:txBody>
          <a:bodyPr/>
          <a:lstStyle/>
          <a:p>
            <a:r>
              <a:rPr lang="en-US" altLang="zh-CN" sz="2800" dirty="0">
                <a:solidFill>
                  <a:srgbClr val="FFFFFF"/>
                </a:solidFill>
                <a:latin typeface="Verdana" pitchFamily="34" charset="0"/>
                <a:ea typeface="SimSun" pitchFamily="2" charset="-122"/>
              </a:rPr>
              <a:t>Temperature Variation Aware Bank-wise Refresh</a:t>
            </a:r>
            <a:endParaRPr lang="en-US" altLang="zh-CN" sz="2800" dirty="0">
              <a:solidFill>
                <a:srgbClr val="009999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82125" y="6400800"/>
            <a:ext cx="204787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74E5EA-CF8F-4555-A183-B99231B1F21C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13" descr="refresh_timelin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7" y="1131435"/>
            <a:ext cx="53895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55092" y="2739572"/>
            <a:ext cx="1639094" cy="2811462"/>
            <a:chOff x="264478" y="3120174"/>
            <a:chExt cx="1311407" cy="2810292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H="1">
              <a:off x="279741" y="5921059"/>
              <a:ext cx="1296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270334" y="3122154"/>
              <a:ext cx="0" cy="2808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264478" y="3120174"/>
              <a:ext cx="79208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523763" y="5050972"/>
            <a:ext cx="143470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511855" y="2256974"/>
            <a:ext cx="0" cy="280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505905" y="2269672"/>
            <a:ext cx="821531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684498" y="4573134"/>
            <a:ext cx="12739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674574" y="1825175"/>
            <a:ext cx="0" cy="275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666636" y="1825172"/>
            <a:ext cx="66079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855152" y="4085772"/>
            <a:ext cx="1103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843246" y="1394962"/>
            <a:ext cx="0" cy="2690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835310" y="1393372"/>
            <a:ext cx="4921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2279936" y="2930488"/>
            <a:ext cx="3369469" cy="3867150"/>
            <a:chOff x="5508104" y="2874156"/>
            <a:chExt cx="3096344" cy="4443276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5508104" y="2874156"/>
              <a:ext cx="2232248" cy="4443276"/>
              <a:chOff x="5724128" y="2276872"/>
              <a:chExt cx="2952328" cy="516335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128" y="5009213"/>
                <a:ext cx="2951145" cy="2431015"/>
              </a:xfrm>
              <a:prstGeom prst="rect">
                <a:avLst/>
              </a:prstGeom>
              <a:scene3d>
                <a:camera prst="isometricOffAxis2Top">
                  <a:rot lat="19160253" lon="4198094" rev="17400000"/>
                </a:camera>
                <a:lightRig rig="threePt" dir="t"/>
              </a:scene3d>
            </p:spPr>
          </p:pic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5724128" y="2276872"/>
                <a:ext cx="2952328" cy="4372178"/>
                <a:chOff x="1331640" y="3285217"/>
                <a:chExt cx="2185997" cy="3237299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2078" y="4722516"/>
                  <a:ext cx="2185121" cy="1800000"/>
                </a:xfrm>
                <a:prstGeom prst="rect">
                  <a:avLst/>
                </a:prstGeom>
                <a:scene3d>
                  <a:camera prst="isometricOffAxis2Top">
                    <a:rot lat="19160253" lon="4198094" rev="17400000"/>
                  </a:camera>
                  <a:lightRig rig="threePt" dir="t"/>
                </a:scene3d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4243570"/>
                  <a:ext cx="2185997" cy="1799535"/>
                </a:xfrm>
                <a:prstGeom prst="rect">
                  <a:avLst/>
                </a:prstGeom>
                <a:scene3d>
                  <a:camera prst="isometricOffAxis2Top">
                    <a:rot lat="19160253" lon="4198094" rev="17400000"/>
                  </a:camera>
                  <a:lightRig rig="threePt" dir="t"/>
                </a:scene3d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1" y="3764394"/>
                  <a:ext cx="2185995" cy="1799533"/>
                </a:xfrm>
                <a:prstGeom prst="rect">
                  <a:avLst/>
                </a:prstGeom>
                <a:scene3d>
                  <a:camera prst="isometricOffAxis2Top">
                    <a:rot lat="19160253" lon="4198094" rev="17400000"/>
                  </a:camera>
                  <a:lightRig rig="threePt" dir="t"/>
                </a:scene3d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1" y="3285217"/>
                  <a:ext cx="2185995" cy="1799533"/>
                </a:xfrm>
                <a:prstGeom prst="rect">
                  <a:avLst/>
                </a:prstGeom>
                <a:scene3d>
                  <a:camera prst="isometricOffAxis2Top">
                    <a:rot lat="19160253" lon="4198094" rev="17400000"/>
                  </a:camera>
                  <a:lightRig rig="threePt" dir="t"/>
                </a:scene3d>
              </p:spPr>
            </p:pic>
          </p:grpSp>
        </p:grpSp>
        <p:pic>
          <p:nvPicPr>
            <p:cNvPr id="22" name="Picture 23" descr="cpu_die0_legen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3450220"/>
              <a:ext cx="432048" cy="29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6687293" y="1405116"/>
            <a:ext cx="4620436" cy="923330"/>
          </a:xfrm>
          <a:prstGeom prst="rect">
            <a:avLst/>
          </a:prstGeom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Different </a:t>
            </a:r>
            <a:r>
              <a:rPr lang="en-US" sz="1800" dirty="0">
                <a:solidFill>
                  <a:srgbClr val="000000"/>
                </a:solidFill>
              </a:rPr>
              <a:t>refresh rates </a:t>
            </a:r>
            <a:endParaRPr lang="en-US" sz="1800" dirty="0" smtClean="0">
              <a:solidFill>
                <a:srgbClr val="000000"/>
              </a:solidFill>
            </a:endParaRPr>
          </a:p>
          <a:p>
            <a:pPr defTabSz="457200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for each of the DRAM banks</a:t>
            </a:r>
          </a:p>
          <a:p>
            <a:pPr defTabSz="457200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according </a:t>
            </a:r>
            <a:r>
              <a:rPr lang="en-US" sz="1800" dirty="0">
                <a:solidFill>
                  <a:srgbClr val="000000"/>
                </a:solidFill>
              </a:rPr>
              <a:t>to </a:t>
            </a:r>
            <a:r>
              <a:rPr lang="en-US" sz="1800" dirty="0" smtClean="0">
                <a:solidFill>
                  <a:srgbClr val="000000"/>
                </a:solidFill>
              </a:rPr>
              <a:t>its own temperature!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0932" y="6214646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srgbClr val="000000"/>
                </a:solidFill>
              </a:rPr>
              <a:t>Sample thermal profile of the 3D chip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 rot="20261768">
            <a:off x="2798693" y="5464737"/>
            <a:ext cx="869404" cy="16904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ts val="2400"/>
              </a:lnSpc>
              <a:spcBef>
                <a:spcPts val="600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 rot="20261768">
            <a:off x="3167318" y="5545887"/>
            <a:ext cx="869404" cy="16904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ts val="2400"/>
              </a:lnSpc>
              <a:spcBef>
                <a:spcPts val="600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3602017" y="5339079"/>
            <a:ext cx="2380178" cy="1501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894268" y="5354093"/>
            <a:ext cx="2087929" cy="27631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160326" y="5196581"/>
            <a:ext cx="3059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000000"/>
                </a:solidFill>
              </a:rPr>
              <a:t>Lateral difference (variation) in temperature of 2 adjacent banks of one DRAM channel (3.3 C).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 rot="20261768">
            <a:off x="2986724" y="4023912"/>
            <a:ext cx="869404" cy="16904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ts val="2400"/>
              </a:lnSpc>
              <a:spcBef>
                <a:spcPts val="600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3675670" y="4108437"/>
            <a:ext cx="2414220" cy="378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3494510" y="4146296"/>
            <a:ext cx="2595380" cy="127393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72857" y="3989687"/>
            <a:ext cx="2690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000000"/>
                </a:solidFill>
              </a:rPr>
              <a:t>Vertical variation in temperature of 2 banks of one DRAM channel in 2 different dies (5.6 C).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7200" y="1219200"/>
            <a:ext cx="10185908" cy="1861532"/>
            <a:chOff x="-10439400" y="1219200"/>
            <a:chExt cx="10185908" cy="1861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63200" y="1524000"/>
              <a:ext cx="10109708" cy="155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-10439400" y="1219200"/>
              <a:ext cx="6079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Required refresh rate vs. Temperature (32MBits Bank)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5" name="Explosion 1 34"/>
          <p:cNvSpPr/>
          <p:nvPr/>
        </p:nvSpPr>
        <p:spPr>
          <a:xfrm>
            <a:off x="8229600" y="2237836"/>
            <a:ext cx="3200400" cy="295461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Idea!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8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1" grpId="1" animBg="1"/>
      <p:bldP spid="32" grpId="0" animBg="1"/>
      <p:bldP spid="32" grpId="1" animBg="1"/>
      <p:bldP spid="38" grpId="0"/>
      <p:bldP spid="38" grpId="1"/>
      <p:bldP spid="39" grpId="0" animBg="1"/>
      <p:bldP spid="39" grpId="1" animBg="1"/>
      <p:bldP spid="45" grpId="0"/>
      <p:bldP spid="45" grpId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0" y="1124857"/>
            <a:ext cx="8505400" cy="54470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317E87ED-C4DF-478A-B89E-4676CDE23805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163513"/>
            <a:ext cx="10348628" cy="563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altLang="zh-CN" sz="2800" kern="0" smtClean="0">
                <a:solidFill>
                  <a:srgbClr val="FFFFFF"/>
                </a:solidFill>
                <a:latin typeface="Verdana" pitchFamily="34" charset="0"/>
                <a:ea typeface="SimSun" pitchFamily="2" charset="-122"/>
              </a:rPr>
              <a:t>Temperature Variation Aware Bank-wise Refresh</a:t>
            </a:r>
            <a:endParaRPr lang="en-US" altLang="zh-CN" sz="2800" kern="0" dirty="0">
              <a:solidFill>
                <a:srgbClr val="009999"/>
              </a:solidFill>
              <a:latin typeface="Verdana" pitchFamily="34" charset="0"/>
              <a:ea typeface="SimSun" pitchFamily="2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813" y="2362200"/>
            <a:ext cx="11216644" cy="1828800"/>
            <a:chOff x="100813" y="2362200"/>
            <a:chExt cx="11216644" cy="1828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13" y="2362200"/>
              <a:ext cx="11216644" cy="1828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4171" y="2680951"/>
              <a:ext cx="269626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5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Arc 11"/>
          <p:cNvSpPr/>
          <p:nvPr/>
        </p:nvSpPr>
        <p:spPr>
          <a:xfrm rot="8732450">
            <a:off x="5673881" y="681617"/>
            <a:ext cx="2514600" cy="1981200"/>
          </a:xfrm>
          <a:prstGeom prst="arc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8732450">
            <a:off x="5679918" y="2815217"/>
            <a:ext cx="2514600" cy="1981200"/>
          </a:xfrm>
          <a:prstGeom prst="arc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62600" y="1600200"/>
            <a:ext cx="0" cy="4267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96200" y="1600200"/>
            <a:ext cx="0" cy="4267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20055" y="1226403"/>
            <a:ext cx="6923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Improvement in refresh rate : </a:t>
            </a:r>
            <a:r>
              <a:rPr lang="en-US" b="1" dirty="0" smtClean="0">
                <a:solidFill>
                  <a:schemeClr val="accent2"/>
                </a:solidFill>
              </a:rPr>
              <a:t>24%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Improvement in averaged refresh power : </a:t>
            </a:r>
            <a:r>
              <a:rPr lang="en-US" b="1" dirty="0" smtClean="0">
                <a:solidFill>
                  <a:schemeClr val="accent2"/>
                </a:solidFill>
              </a:rPr>
              <a:t>16%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19418537">
            <a:off x="5143095" y="2224737"/>
            <a:ext cx="2514600" cy="1981200"/>
          </a:xfrm>
          <a:prstGeom prst="arc">
            <a:avLst/>
          </a:prstGeom>
          <a:ln w="508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6015335"/>
            <a:ext cx="611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Further description :</a:t>
            </a:r>
            <a:r>
              <a:rPr lang="en-US" b="1" dirty="0" smtClean="0">
                <a:solidFill>
                  <a:srgbClr val="FF0000"/>
                </a:solidFill>
              </a:rPr>
              <a:t> [DATE14] 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[DAC14]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2985650"/>
            <a:ext cx="9525000" cy="19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7" grpId="0"/>
      <p:bldP spid="14" grpId="0" animBg="1"/>
      <p:bldP spid="14" grpId="1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14500" y="1447800"/>
            <a:ext cx="80010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Part IV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40964" y="6524637"/>
            <a:ext cx="1189038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1989138"/>
            <a:ext cx="11431588" cy="2654300"/>
          </a:xfrm>
          <a:prstGeom prst="rect">
            <a:avLst/>
          </a:prstGeom>
          <a:gradFill rotWithShape="0">
            <a:gsLst>
              <a:gs pos="0">
                <a:srgbClr val="163794"/>
              </a:gs>
              <a:gs pos="50000">
                <a:srgbClr val="0A1944"/>
              </a:gs>
              <a:gs pos="100000">
                <a:srgbClr val="16379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3600" b="1" dirty="0" smtClean="0">
                <a:latin typeface="Verdana" charset="0"/>
              </a:rPr>
              <a:t>A Heterogeneous Architecture for</a:t>
            </a:r>
            <a:endParaRPr lang="en-US" sz="3600" b="1" dirty="0">
              <a:latin typeface="Verdana" charset="0"/>
            </a:endParaRPr>
          </a:p>
          <a:p>
            <a:pPr algn="ctr">
              <a:buSzPct val="100000"/>
              <a:defRPr/>
            </a:pPr>
            <a:r>
              <a:rPr lang="en-US" sz="3600" b="1" dirty="0" smtClean="0">
                <a:latin typeface="Verdana" charset="0"/>
              </a:rPr>
              <a:t>Temperature Variation Aware</a:t>
            </a:r>
          </a:p>
          <a:p>
            <a:pPr algn="ctr">
              <a:buSzPct val="100000"/>
              <a:defRPr/>
            </a:pPr>
            <a:r>
              <a:rPr lang="en-US" sz="3600" b="1" dirty="0" smtClean="0">
                <a:latin typeface="Verdana" charset="0"/>
              </a:rPr>
              <a:t>Hardware Acceleration Research</a:t>
            </a:r>
            <a:endParaRPr lang="en-US" sz="3600" b="1" dirty="0">
              <a:latin typeface="Verdana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4" y="61916"/>
            <a:ext cx="1690688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piè di pagina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200" smtClean="0">
                <a:solidFill>
                  <a:srgbClr val="FFFFFF"/>
                </a:solidFill>
                <a:latin typeface="Times New Roman" pitchFamily="18" charset="0"/>
              </a:rPr>
              <a:t>(c) Luca Bedogni 2012</a:t>
            </a: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solidFill>
                  <a:prstClr val="white"/>
                </a:solidFill>
                <a:latin typeface="Verdana" pitchFamily="34" charset="0"/>
                <a:ea typeface="SimSun" pitchFamily="2" charset="-122"/>
              </a:rPr>
              <a:t>Hardware Acceleration : Motivations</a:t>
            </a:r>
            <a:endParaRPr lang="en-US" altLang="zh-CN" sz="3200" b="1" dirty="0">
              <a:solidFill>
                <a:srgbClr val="4F81BD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232" y="3039070"/>
            <a:ext cx="78533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Performance Per Watt!!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1447800"/>
            <a:ext cx="155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F497D"/>
                </a:solidFill>
                <a:latin typeface="Arial Black" pitchFamily="34" charset="0"/>
              </a:rPr>
              <a:t>1951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4600" y="1530350"/>
            <a:ext cx="675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UNIVAC I </a:t>
            </a:r>
            <a:r>
              <a:rPr lang="en-US" dirty="0">
                <a:solidFill>
                  <a:srgbClr val="1F497D"/>
                </a:solidFill>
              </a:rPr>
              <a:t>: </a:t>
            </a:r>
            <a:r>
              <a:rPr lang="en-US" sz="2800" b="1" dirty="0">
                <a:solidFill>
                  <a:srgbClr val="1F497D"/>
                </a:solidFill>
              </a:rPr>
              <a:t>0.015</a:t>
            </a:r>
            <a:r>
              <a:rPr lang="en-US" dirty="0">
                <a:solidFill>
                  <a:srgbClr val="1F497D"/>
                </a:solidFill>
              </a:rPr>
              <a:t> operations per </a:t>
            </a:r>
            <a:r>
              <a:rPr lang="en-US" sz="2800" b="1" dirty="0">
                <a:solidFill>
                  <a:srgbClr val="1F497D"/>
                </a:solidFill>
              </a:rPr>
              <a:t>1</a:t>
            </a:r>
            <a:r>
              <a:rPr lang="en-US" dirty="0">
                <a:solidFill>
                  <a:srgbClr val="1F497D"/>
                </a:solidFill>
              </a:rPr>
              <a:t> watt-second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635250"/>
            <a:ext cx="1550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Arial Black" pitchFamily="34" charset="0"/>
              </a:rPr>
              <a:t>2012</a:t>
            </a:r>
            <a:endParaRPr lang="en-US" sz="4000" b="1" dirty="0">
              <a:solidFill>
                <a:srgbClr val="1F497D"/>
              </a:solidFill>
              <a:latin typeface="Arial Black" pitchFamily="34" charset="0"/>
            </a:endParaRPr>
          </a:p>
        </p:txBody>
      </p:sp>
      <p:pic>
        <p:nvPicPr>
          <p:cNvPr id="18450" name="Picture 18" descr="http://upload.wikimedia.org/wikipedia/commons/thumb/5/55/Museum_of_Science%2C_Boston%2C_MA_-_IMG_3163.JPG/220px-Museum_of_Science%2C_Boston%2C_MA_-_IMG_3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2" y="2084388"/>
            <a:ext cx="3621088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6438" y="2128838"/>
            <a:ext cx="330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1F497D"/>
                </a:solidFill>
              </a:rPr>
              <a:t>Half a century later!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79663" y="2727325"/>
            <a:ext cx="8242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ST P2012 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</a:rPr>
              <a:t>40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billion operations per </a:t>
            </a:r>
            <a:r>
              <a:rPr lang="en-US" sz="2800" b="1" dirty="0">
                <a:solidFill>
                  <a:prstClr val="black"/>
                </a:solidFill>
              </a:rPr>
              <a:t>1</a:t>
            </a:r>
            <a:r>
              <a:rPr lang="en-US" sz="2800" dirty="0">
                <a:solidFill>
                  <a:prstClr val="black"/>
                </a:solidFill>
              </a:rPr>
              <a:t> watt-second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1827" y="5410200"/>
            <a:ext cx="8560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Problem : Perform More Computations with Less Energy!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Solution : Specialized functional units (Accelerators)</a:t>
            </a:r>
          </a:p>
        </p:txBody>
      </p:sp>
    </p:spTree>
    <p:extLst>
      <p:ext uri="{BB962C8B-B14F-4D97-AF65-F5344CB8AC3E}">
        <p14:creationId xmlns:p14="http://schemas.microsoft.com/office/powerpoint/2010/main" val="2088698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3" grpId="0"/>
      <p:bldP spid="13" grpId="1"/>
      <p:bldP spid="21" grpId="0"/>
      <p:bldP spid="21" grpId="1"/>
      <p:bldP spid="14" grpId="0"/>
      <p:bldP spid="14" grpId="1"/>
      <p:bldP spid="25" grpId="0"/>
      <p:bldP spid="25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1275064" y="4089412"/>
            <a:ext cx="3048000" cy="139923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Accelerator</a:t>
            </a:r>
          </a:p>
          <a:p>
            <a:pPr algn="ctr"/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(specialized hardware)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39536" y="2415233"/>
            <a:ext cx="3048000" cy="1488216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Accelerator</a:t>
            </a:r>
          </a:p>
          <a:p>
            <a:pPr algn="ctr"/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(specialized hardware)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Hardware Acceleration : Issues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001000" y="3124198"/>
            <a:ext cx="2514600" cy="27432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40565" y="320040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CPU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3124200"/>
            <a:ext cx="914400" cy="27432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26058" y="426497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L1$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1905000"/>
            <a:ext cx="2971800" cy="8382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34400" y="2057412"/>
            <a:ext cx="232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601981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Case 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7596" y="3657603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596" y="4186547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7596" y="4719947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7596" y="5257812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4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 flipV="1">
            <a:off x="7696207" y="3657604"/>
            <a:ext cx="951389" cy="23083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  <a:endCxn id="26" idx="3"/>
          </p:cNvCxnSpPr>
          <p:nvPr/>
        </p:nvCxnSpPr>
        <p:spPr>
          <a:xfrm flipH="1">
            <a:off x="7783741" y="3888436"/>
            <a:ext cx="863855" cy="106233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38894" y="3429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var1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0234" y="476610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var2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24" name="Curved Connector 23"/>
          <p:cNvCxnSpPr>
            <a:stCxn id="17" idx="3"/>
          </p:cNvCxnSpPr>
          <p:nvPr/>
        </p:nvCxnSpPr>
        <p:spPr>
          <a:xfrm flipV="1">
            <a:off x="9869021" y="2519077"/>
            <a:ext cx="341787" cy="1898303"/>
          </a:xfrm>
          <a:prstGeom prst="curved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05894" y="2133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var3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28" name="Curved Connector 27"/>
          <p:cNvCxnSpPr>
            <a:stCxn id="26" idx="3"/>
            <a:endCxn id="18" idx="1"/>
          </p:cNvCxnSpPr>
          <p:nvPr/>
        </p:nvCxnSpPr>
        <p:spPr>
          <a:xfrm>
            <a:off x="7783741" y="4950768"/>
            <a:ext cx="863855" cy="12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3"/>
            <a:endCxn id="19" idx="3"/>
          </p:cNvCxnSpPr>
          <p:nvPr/>
        </p:nvCxnSpPr>
        <p:spPr>
          <a:xfrm flipH="1">
            <a:off x="9869021" y="2318266"/>
            <a:ext cx="570380" cy="3170379"/>
          </a:xfrm>
          <a:prstGeom prst="curvedConnector3">
            <a:avLst>
              <a:gd name="adj1" fmla="val -40079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19894" y="1905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var1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19894" y="2209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var2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44" name="Curved Connector 43"/>
          <p:cNvCxnSpPr>
            <a:stCxn id="26" idx="3"/>
            <a:endCxn id="19" idx="1"/>
          </p:cNvCxnSpPr>
          <p:nvPr/>
        </p:nvCxnSpPr>
        <p:spPr>
          <a:xfrm>
            <a:off x="7783741" y="4950768"/>
            <a:ext cx="863855" cy="53787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1"/>
            <a:endCxn id="22" idx="1"/>
          </p:cNvCxnSpPr>
          <p:nvPr/>
        </p:nvCxnSpPr>
        <p:spPr>
          <a:xfrm rot="10800000" flipV="1">
            <a:off x="7138894" y="2089666"/>
            <a:ext cx="381000" cy="1524000"/>
          </a:xfrm>
          <a:prstGeom prst="bentConnector3">
            <a:avLst>
              <a:gd name="adj1" fmla="val 16000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2" idx="1"/>
            <a:endCxn id="26" idx="1"/>
          </p:cNvCxnSpPr>
          <p:nvPr/>
        </p:nvCxnSpPr>
        <p:spPr>
          <a:xfrm rot="10800000" flipV="1">
            <a:off x="7150234" y="2394466"/>
            <a:ext cx="369660" cy="2556302"/>
          </a:xfrm>
          <a:prstGeom prst="bentConnector3">
            <a:avLst>
              <a:gd name="adj1" fmla="val 161841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67400" y="251461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cached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09800" y="601981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Case 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0609" y="540573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Faster!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1976735"/>
            <a:ext cx="446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Better Performance Per Watt!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1289" y="3657600"/>
            <a:ext cx="4039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about Variables?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8" name="Curved Connector 57"/>
          <p:cNvCxnSpPr/>
          <p:nvPr/>
        </p:nvCxnSpPr>
        <p:spPr>
          <a:xfrm flipV="1">
            <a:off x="3798698" y="2324113"/>
            <a:ext cx="6007196" cy="1289565"/>
          </a:xfrm>
          <a:prstGeom prst="curvedConnector3">
            <a:avLst>
              <a:gd name="adj1" fmla="val 57724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10800000" flipV="1">
            <a:off x="3388336" y="2502939"/>
            <a:ext cx="6668611" cy="2766367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Oval 19462"/>
          <p:cNvSpPr/>
          <p:nvPr/>
        </p:nvSpPr>
        <p:spPr>
          <a:xfrm rot="1251866">
            <a:off x="6968762" y="4820283"/>
            <a:ext cx="1957348" cy="734428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65" name="Curved Connector 19464"/>
          <p:cNvCxnSpPr>
            <a:stCxn id="42" idx="1"/>
          </p:cNvCxnSpPr>
          <p:nvPr/>
        </p:nvCxnSpPr>
        <p:spPr>
          <a:xfrm rot="10800000" flipV="1">
            <a:off x="3388332" y="2394466"/>
            <a:ext cx="4131562" cy="2569002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9465"/>
          <p:cNvSpPr txBox="1"/>
          <p:nvPr/>
        </p:nvSpPr>
        <p:spPr>
          <a:xfrm>
            <a:off x="4495800" y="511558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68" name="TextBox 19467"/>
          <p:cNvSpPr txBox="1"/>
          <p:nvPr/>
        </p:nvSpPr>
        <p:spPr>
          <a:xfrm>
            <a:off x="4495800" y="5410212"/>
            <a:ext cx="2611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Shouldn’t CPU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Flush the cache!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471" name="Curved Connector 19470"/>
          <p:cNvCxnSpPr/>
          <p:nvPr/>
        </p:nvCxnSpPr>
        <p:spPr>
          <a:xfrm rot="10800000" flipV="1">
            <a:off x="3388330" y="4950767"/>
            <a:ext cx="3750565" cy="12702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 rot="1251866">
            <a:off x="7192902" y="2182371"/>
            <a:ext cx="1215801" cy="468147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13738" y="274544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5800" y="3124200"/>
            <a:ext cx="2512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is the 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ddress passed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accelerator?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0058985" y="403355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VIRTUAL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-34624" y="3992559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PHYSICAL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9827557" y="4115590"/>
            <a:ext cx="920445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MMU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6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0965E-6 3.00578E-6 L -0.54962 -0.121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1" y="-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0965E-6 3.64162E-6 L -0.55628 -0.055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4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3" grpId="0" animBg="1"/>
      <p:bldP spid="2" grpId="0" animBg="1"/>
      <p:bldP spid="3" grpId="0"/>
      <p:bldP spid="8" grpId="0" animBg="1"/>
      <p:bldP spid="10" grpId="0"/>
      <p:bldP spid="11" grpId="0" animBg="1"/>
      <p:bldP spid="12" grpId="0"/>
      <p:bldP spid="4" grpId="0"/>
      <p:bldP spid="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2" grpId="0"/>
      <p:bldP spid="26" grpId="0"/>
      <p:bldP spid="30" grpId="0"/>
      <p:bldP spid="41" grpId="0"/>
      <p:bldP spid="42" grpId="0"/>
      <p:bldP spid="50" grpId="0"/>
      <p:bldP spid="51" grpId="0"/>
      <p:bldP spid="54" grpId="0"/>
      <p:bldP spid="54" grpId="1"/>
      <p:bldP spid="60" grpId="0"/>
      <p:bldP spid="60" grpId="1"/>
      <p:bldP spid="55" grpId="0"/>
      <p:bldP spid="55" grpId="1"/>
      <p:bldP spid="19463" grpId="0" animBg="1"/>
      <p:bldP spid="19466" grpId="0"/>
      <p:bldP spid="19468" grpId="0"/>
      <p:bldP spid="80" grpId="0" animBg="1"/>
      <p:bldP spid="46" grpId="0"/>
      <p:bldP spid="46" grpId="1"/>
      <p:bldP spid="48" grpId="0"/>
      <p:bldP spid="48" grpId="1"/>
      <p:bldP spid="7" grpId="0"/>
      <p:bldP spid="7" grpId="1"/>
      <p:bldP spid="49" grpId="0"/>
      <p:bldP spid="49" grpId="1"/>
      <p:bldP spid="52" grpId="0" animBg="1"/>
      <p:bldP spid="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transistor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84" y="4495812"/>
            <a:ext cx="2052441" cy="12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57800" y="4114800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pitchFamily="34" charset="0"/>
              </a:rPr>
              <a:t>CMOS</a:t>
            </a:r>
          </a:p>
          <a:p>
            <a:pPr algn="ctr" eaLnBrk="1" hangingPunct="1"/>
            <a:r>
              <a:rPr lang="en-US" sz="1400" u="none" dirty="0">
                <a:latin typeface="Arial" pitchFamily="34" charset="0"/>
              </a:rPr>
              <a:t>65nm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711151" y="4137907"/>
            <a:ext cx="1144563" cy="73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1400" u="none" dirty="0">
              <a:latin typeface="Arial" pitchFamily="34" charset="0"/>
            </a:endParaRPr>
          </a:p>
          <a:p>
            <a:pPr algn="ctr" eaLnBrk="1" hangingPunct="1"/>
            <a:r>
              <a:rPr lang="en-US" sz="1400" u="none" dirty="0">
                <a:latin typeface="Arial" pitchFamily="34" charset="0"/>
              </a:rPr>
              <a:t>CMOS</a:t>
            </a:r>
          </a:p>
          <a:p>
            <a:pPr algn="ctr" eaLnBrk="1" hangingPunct="1"/>
            <a:r>
              <a:rPr lang="en-US" sz="1400" u="none" dirty="0">
                <a:latin typeface="Arial" pitchFamily="34" charset="0"/>
              </a:rPr>
              <a:t> </a:t>
            </a:r>
            <a:r>
              <a:rPr lang="en-US" sz="1400" u="none" dirty="0" smtClean="0">
                <a:latin typeface="Arial" pitchFamily="34" charset="0"/>
              </a:rPr>
              <a:t>40nm</a:t>
            </a:r>
            <a:endParaRPr lang="en-US" sz="1400" u="none" dirty="0">
              <a:latin typeface="Arial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400800" y="4518907"/>
            <a:ext cx="1184599" cy="73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pitchFamily="34" charset="0"/>
              </a:rPr>
              <a:t> </a:t>
            </a:r>
          </a:p>
          <a:p>
            <a:pPr algn="ctr" eaLnBrk="1" hangingPunct="1"/>
            <a:r>
              <a:rPr lang="en-US" sz="1400" u="none" dirty="0">
                <a:latin typeface="Arial" pitchFamily="34" charset="0"/>
              </a:rPr>
              <a:t>CMOS</a:t>
            </a:r>
          </a:p>
          <a:p>
            <a:pPr algn="ctr" eaLnBrk="1" hangingPunct="1"/>
            <a:r>
              <a:rPr lang="en-US" sz="1400" u="none" dirty="0" smtClean="0">
                <a:latin typeface="Arial" pitchFamily="34" charset="0"/>
              </a:rPr>
              <a:t>28nm</a:t>
            </a:r>
            <a:endParaRPr lang="en-US" sz="1400" u="none" dirty="0">
              <a:latin typeface="Arial" pitchFamily="34" charset="0"/>
            </a:endParaRPr>
          </a:p>
        </p:txBody>
      </p:sp>
      <p:pic>
        <p:nvPicPr>
          <p:cNvPr id="1026" name="Picture 2" descr="http://www.xilinx.com/content/xilinx/en/about/generation-ahead-20nm/_jcr_content/mainParsys/xilinximage_a82b.img.jpg/1372889735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4"/>
            <a:ext cx="34956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Segnaposto piè di pagina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Times New Roman" pitchFamily="18" charset="0"/>
              </a:rPr>
              <a:t>(c) Luca Bedogni 2012</a:t>
            </a: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7764" y="6470654"/>
            <a:ext cx="26622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5845F5-DC16-4634-8789-ED680B91224E}" type="slidenum">
              <a:rPr lang="en-US" altLang="en-US">
                <a:solidFill>
                  <a:srgbClr val="FFFFFF"/>
                </a:solidFill>
                <a:latin typeface="Times New Roman" pitchFamily="18" charset="0"/>
              </a:rPr>
              <a:pPr/>
              <a:t>2</a:t>
            </a:fld>
            <a:endParaRPr lang="en-US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itchFamily="34" charset="0"/>
                <a:ea typeface="SimSun" pitchFamily="2" charset="-122"/>
              </a:rPr>
              <a:t>Introduction</a:t>
            </a:r>
            <a:endParaRPr lang="en-US" altLang="zh-CN" sz="3200" b="1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3048008" y="3922461"/>
            <a:ext cx="81533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indent="0">
              <a:defRPr/>
            </a:pPr>
            <a:r>
              <a:rPr lang="en-US" sz="3200" b="1" dirty="0" smtClean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Results : </a:t>
            </a:r>
          </a:p>
          <a:p>
            <a:pPr marL="1200150" lvl="1" indent="-457200">
              <a:buFont typeface="Wingdings" charset="2"/>
              <a:buChar char="Ø"/>
              <a:defRPr/>
            </a:pPr>
            <a:r>
              <a:rPr lang="en-US" sz="3200" b="1" dirty="0" smtClean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System Operation Failure!</a:t>
            </a:r>
          </a:p>
          <a:p>
            <a:pPr marL="1200150" lvl="1" indent="-457200">
              <a:buFont typeface="Wingdings" charset="2"/>
              <a:buChar char="Ø"/>
              <a:defRPr/>
            </a:pPr>
            <a:r>
              <a:rPr lang="en-US" sz="3200" b="1" dirty="0" smtClean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Accelerated aging!</a:t>
            </a:r>
            <a:endParaRPr lang="en-US" sz="3200" b="1" dirty="0">
              <a:solidFill>
                <a:srgbClr val="163794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200150" lvl="1" indent="-457200">
              <a:buFont typeface="Wingdings" charset="2"/>
              <a:buChar char="Ø"/>
              <a:defRPr/>
            </a:pPr>
            <a:r>
              <a:rPr lang="en-US" sz="3200" b="1" dirty="0" smtClean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and Design inefficiency!</a:t>
            </a:r>
          </a:p>
          <a:p>
            <a:pPr marL="1200150" lvl="1" indent="-457200">
              <a:buFont typeface="Wingdings" charset="2"/>
              <a:buChar char="Ø"/>
              <a:defRPr/>
            </a:pPr>
            <a:r>
              <a:rPr lang="en-US" sz="3200" b="1" dirty="0" smtClean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3200" dirty="0">
              <a:solidFill>
                <a:srgbClr val="1637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1225562"/>
            <a:ext cx="2765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CCfloorpl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43025"/>
            <a:ext cx="2612783" cy="213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753" y="3483114"/>
            <a:ext cx="3387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 err="1">
                <a:solidFill>
                  <a:schemeClr val="tx1"/>
                </a:solidFill>
              </a:rPr>
              <a:t>MPSoCs</a:t>
            </a:r>
            <a:r>
              <a:rPr lang="en-US" altLang="en-US" sz="2000" b="1" dirty="0">
                <a:solidFill>
                  <a:schemeClr val="tx1"/>
                </a:solidFill>
              </a:rPr>
              <a:t>, Many-cores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altLang="en-US" sz="2000" b="1" dirty="0" smtClean="0">
                <a:solidFill>
                  <a:schemeClr val="tx1"/>
                </a:solidFill>
              </a:rPr>
              <a:t>3D Integrated circuits ……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88" y="1296988"/>
            <a:ext cx="3550126" cy="207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3515" y="1235087"/>
            <a:ext cx="3749675" cy="226377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08464" y="3657600"/>
            <a:ext cx="3345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Increasing power density!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29600" y="3702784"/>
            <a:ext cx="3505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chemeClr val="tx1"/>
                </a:solidFill>
              </a:rPr>
              <a:t>Hotspots</a:t>
            </a:r>
            <a:r>
              <a:rPr lang="en-US" altLang="en-US" sz="2000" b="1" dirty="0">
                <a:solidFill>
                  <a:schemeClr val="tx1"/>
                </a:solidFill>
              </a:rPr>
              <a:t>! 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endParaRPr lang="en-US" altLang="en-US" sz="2000" b="1" dirty="0" smtClean="0">
              <a:solidFill>
                <a:schemeClr val="tx1"/>
              </a:solidFill>
            </a:endParaRPr>
          </a:p>
          <a:p>
            <a:r>
              <a:rPr lang="en-US" altLang="en-US" sz="2000" b="1" dirty="0" smtClean="0">
                <a:solidFill>
                  <a:schemeClr val="tx1"/>
                </a:solidFill>
              </a:rPr>
              <a:t>Magnificent </a:t>
            </a:r>
            <a:r>
              <a:rPr lang="en-US" altLang="en-US" sz="2000" b="1" i="1" dirty="0" smtClean="0">
                <a:solidFill>
                  <a:schemeClr val="tx1"/>
                </a:solidFill>
              </a:rPr>
              <a:t>Spatial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and </a:t>
            </a:r>
            <a:r>
              <a:rPr lang="en-US" altLang="en-US" sz="2000" b="1" i="1" dirty="0" smtClean="0">
                <a:solidFill>
                  <a:schemeClr val="tx1"/>
                </a:solidFill>
              </a:rPr>
              <a:t>Temporal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Temperature Changes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Variations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2366963"/>
            <a:ext cx="381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89888" y="2359025"/>
            <a:ext cx="381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0623589"/>
      </p:ext>
    </p:extLst>
  </p:cSld>
  <p:clrMapOvr>
    <a:masterClrMapping/>
  </p:clrMapOvr>
  <p:transition spd="slow" advTm="83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95237" grpId="0"/>
      <p:bldP spid="2" grpId="0"/>
      <p:bldP spid="4" grpId="0" animBg="1"/>
      <p:bldP spid="11" grpId="0"/>
      <p:bldP spid="11" grpId="1"/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1275064" y="4089412"/>
            <a:ext cx="3048000" cy="15493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Accelerator</a:t>
            </a:r>
          </a:p>
          <a:p>
            <a:pPr algn="ctr"/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(specialized hardware)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39536" y="2415233"/>
            <a:ext cx="3048000" cy="1488216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Accelerator</a:t>
            </a:r>
          </a:p>
          <a:p>
            <a:pPr algn="ctr"/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(specialized hardware)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Hardware Acceleration : Issues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001000" y="3124198"/>
            <a:ext cx="2438401" cy="27432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40565" y="320040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CPU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3124200"/>
            <a:ext cx="914400" cy="27432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26058" y="426497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L1$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1905000"/>
            <a:ext cx="2971800" cy="8382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34400" y="2057412"/>
            <a:ext cx="232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7596" y="3657603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596" y="4186547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7596" y="4719947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7596" y="5257812"/>
            <a:ext cx="1221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TASK 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8894" y="3429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var1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0234" y="476610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var2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05894" y="2133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var3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19894" y="1905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var1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19894" y="2209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var2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45" name="Elbow Connector 44"/>
          <p:cNvCxnSpPr>
            <a:stCxn id="41" idx="1"/>
            <a:endCxn id="22" idx="1"/>
          </p:cNvCxnSpPr>
          <p:nvPr/>
        </p:nvCxnSpPr>
        <p:spPr>
          <a:xfrm rot="10800000" flipV="1">
            <a:off x="7138894" y="2089666"/>
            <a:ext cx="381000" cy="1524000"/>
          </a:xfrm>
          <a:prstGeom prst="bentConnector3">
            <a:avLst>
              <a:gd name="adj1" fmla="val 16000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2" idx="1"/>
            <a:endCxn id="26" idx="1"/>
          </p:cNvCxnSpPr>
          <p:nvPr/>
        </p:nvCxnSpPr>
        <p:spPr>
          <a:xfrm rot="10800000" flipV="1">
            <a:off x="7150234" y="2394466"/>
            <a:ext cx="369660" cy="2556302"/>
          </a:xfrm>
          <a:prstGeom prst="bentConnector3">
            <a:avLst>
              <a:gd name="adj1" fmla="val 161841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67400" y="251461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cached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44171"/>
            <a:ext cx="835485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90 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1663" y="4580252"/>
            <a:ext cx="835485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75 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33714" y="2412498"/>
            <a:ext cx="3048000" cy="1488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Accelerator</a:t>
            </a:r>
          </a:p>
          <a:p>
            <a:pPr algn="ctr"/>
            <a:r>
              <a:rPr lang="en-US" sz="1800" b="1" dirty="0" smtClean="0">
                <a:ln w="1905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(specialized hardware)</a:t>
            </a:r>
          </a:p>
          <a:p>
            <a:pPr algn="ctr"/>
            <a:endParaRPr lang="en-US" b="1" dirty="0">
              <a:ln w="1905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 smtClean="0">
              <a:ln w="1905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7768244" y="4027471"/>
            <a:ext cx="1050288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60 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275064" y="4089412"/>
            <a:ext cx="3048000" cy="15493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Accelerator</a:t>
            </a:r>
          </a:p>
          <a:p>
            <a:pPr algn="ctr"/>
            <a:r>
              <a:rPr lang="en-US" sz="1800" b="1" dirty="0" smtClean="0">
                <a:ln w="1905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(specialized hardware)</a:t>
            </a:r>
          </a:p>
          <a:p>
            <a:pPr algn="ctr"/>
            <a:endParaRPr lang="en-US" b="1" dirty="0">
              <a:ln w="1905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 smtClean="0">
              <a:ln w="1905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402769" y="1889710"/>
            <a:ext cx="6437796" cy="38100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Need …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 Real-World Platform to Perform Experiments!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09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0965E-6 3.00578E-6 L -0.54962 -0.14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1" y="-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62 -0.14382 L -0.54962 0.111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62 0.11144 L 0.00333 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7" y="-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3" grpId="0" animBg="1"/>
      <p:bldP spid="2" grpId="0" animBg="1"/>
      <p:bldP spid="3" grpId="0"/>
      <p:bldP spid="8" grpId="0" animBg="1"/>
      <p:bldP spid="10" grpId="0"/>
      <p:bldP spid="11" grpId="0" animBg="1"/>
      <p:bldP spid="12" grpId="0"/>
      <p:bldP spid="6" grpId="0" animBg="1"/>
      <p:bldP spid="17" grpId="0" animBg="1"/>
      <p:bldP spid="17" grpId="1" animBg="1"/>
      <p:bldP spid="17" grpId="2" animBg="1"/>
      <p:bldP spid="17" grpId="3" animBg="1"/>
      <p:bldP spid="18" grpId="0" animBg="1"/>
      <p:bldP spid="19" grpId="0" animBg="1"/>
      <p:bldP spid="22" grpId="0"/>
      <p:bldP spid="26" grpId="0"/>
      <p:bldP spid="30" grpId="0"/>
      <p:bldP spid="41" grpId="0"/>
      <p:bldP spid="42" grpId="0"/>
      <p:bldP spid="50" grpId="0"/>
      <p:bldP spid="5" grpId="0" animBg="1"/>
      <p:bldP spid="5" grpId="1" animBg="1"/>
      <p:bldP spid="56" grpId="0" animBg="1"/>
      <p:bldP spid="56" grpId="1" animBg="1"/>
      <p:bldP spid="61" grpId="0" animBg="1"/>
      <p:bldP spid="61" grpId="1" animBg="1"/>
      <p:bldP spid="63" grpId="0" animBg="1"/>
      <p:bldP spid="63" grpId="1" animBg="1"/>
      <p:bldP spid="64" grpId="0" animBg="1"/>
      <p:bldP spid="64" grpId="1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3" name="Rounded Rectangle 2"/>
          <p:cNvSpPr/>
          <p:nvPr/>
        </p:nvSpPr>
        <p:spPr>
          <a:xfrm>
            <a:off x="6172207" y="5432298"/>
            <a:ext cx="914401" cy="5179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OCM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1393686"/>
            <a:ext cx="0" cy="525780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7800" y="1622286"/>
            <a:ext cx="8458200" cy="48006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5627" y="1066800"/>
            <a:ext cx="174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200" y="1066800"/>
            <a:ext cx="299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PS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7200" y="4022598"/>
            <a:ext cx="1427018" cy="1056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ARM A9</a:t>
            </a:r>
          </a:p>
          <a:p>
            <a:pPr algn="ctr"/>
            <a:r>
              <a:rPr lang="en-US" sz="1800" dirty="0" smtClean="0"/>
              <a:t>NEON MMU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8097982" y="5137559"/>
            <a:ext cx="1427018" cy="1056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ARM A9</a:t>
            </a:r>
          </a:p>
          <a:p>
            <a:pPr algn="ctr"/>
            <a:r>
              <a:rPr lang="en-US" sz="1800" dirty="0" smtClean="0"/>
              <a:t>NEON</a:t>
            </a:r>
          </a:p>
          <a:p>
            <a:pPr algn="ctr"/>
            <a:r>
              <a:rPr lang="en-US" sz="1800" dirty="0" smtClean="0"/>
              <a:t>MMU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0" y="4060698"/>
            <a:ext cx="457200" cy="9805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L1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00" y="5165598"/>
            <a:ext cx="457200" cy="9805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L1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7162807" y="3960406"/>
            <a:ext cx="422951" cy="231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Snoop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7" y="3960418"/>
            <a:ext cx="803951" cy="13937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L2</a:t>
            </a:r>
          </a:p>
          <a:p>
            <a:pPr algn="ctr"/>
            <a:r>
              <a:rPr lang="en-US" sz="1400" b="1" dirty="0" smtClean="0"/>
              <a:t>PL310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324601" y="3146286"/>
            <a:ext cx="3179618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DRAM Controller</a:t>
            </a:r>
          </a:p>
          <a:p>
            <a:pPr algn="ctr"/>
            <a:r>
              <a:rPr lang="en-US" sz="1600" dirty="0" smtClean="0"/>
              <a:t>(Synopsys </a:t>
            </a:r>
            <a:r>
              <a:rPr lang="en-US" sz="1600" dirty="0" err="1" smtClean="0"/>
              <a:t>IntelliDDR</a:t>
            </a:r>
            <a:r>
              <a:rPr lang="en-US" sz="1600" dirty="0" smtClean="0"/>
              <a:t> MPMC)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953004" y="1733122"/>
            <a:ext cx="45063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Peripherals (UART, USB, Network, SD, GPIO,…)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4953000" y="2384286"/>
            <a:ext cx="1143000" cy="3429000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77535" y="36034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Inter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Connect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(ARM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NIC-301)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0" y="3070086"/>
            <a:ext cx="6096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HP0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657600" y="3451086"/>
            <a:ext cx="6096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HP1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3657600" y="3960406"/>
            <a:ext cx="609600" cy="328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HP2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657600" y="4365486"/>
            <a:ext cx="609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HP3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67200" y="3222486"/>
            <a:ext cx="205740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3527286"/>
            <a:ext cx="205740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060686"/>
            <a:ext cx="685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4594086"/>
            <a:ext cx="685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98388" y="1774686"/>
            <a:ext cx="921219" cy="339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SGP0</a:t>
            </a:r>
            <a:endParaRPr lang="en-US" sz="1800" dirty="0"/>
          </a:p>
        </p:txBody>
      </p:sp>
      <p:sp>
        <p:nvSpPr>
          <p:cNvPr id="27" name="Rounded Rectangle 26"/>
          <p:cNvSpPr/>
          <p:nvPr/>
        </p:nvSpPr>
        <p:spPr>
          <a:xfrm>
            <a:off x="3505208" y="2197250"/>
            <a:ext cx="921219" cy="339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SGP1</a:t>
            </a:r>
            <a:endParaRPr lang="en-US" sz="1800" dirty="0"/>
          </a:p>
        </p:txBody>
      </p:sp>
      <p:sp>
        <p:nvSpPr>
          <p:cNvPr id="28" name="Rounded Rectangle 27"/>
          <p:cNvSpPr/>
          <p:nvPr/>
        </p:nvSpPr>
        <p:spPr>
          <a:xfrm>
            <a:off x="3491568" y="4931625"/>
            <a:ext cx="921219" cy="3394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MGP0</a:t>
            </a:r>
            <a:endParaRPr lang="en-US" sz="1800" dirty="0"/>
          </a:p>
        </p:txBody>
      </p:sp>
      <p:sp>
        <p:nvSpPr>
          <p:cNvPr id="29" name="Rounded Rectangle 28"/>
          <p:cNvSpPr/>
          <p:nvPr/>
        </p:nvSpPr>
        <p:spPr>
          <a:xfrm>
            <a:off x="3498388" y="5354189"/>
            <a:ext cx="921219" cy="3394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MGP1</a:t>
            </a:r>
            <a:endParaRPr lang="en-US" sz="1800" dirty="0"/>
          </a:p>
        </p:txBody>
      </p:sp>
      <p:cxnSp>
        <p:nvCxnSpPr>
          <p:cNvPr id="30" name="Straight Arrow Connector 29"/>
          <p:cNvCxnSpPr>
            <a:endCxn id="28" idx="3"/>
          </p:cNvCxnSpPr>
          <p:nvPr/>
        </p:nvCxnSpPr>
        <p:spPr>
          <a:xfrm flipH="1">
            <a:off x="4412780" y="5101343"/>
            <a:ext cx="54022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12780" y="5532400"/>
            <a:ext cx="54022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133600" y="2612891"/>
            <a:ext cx="1066800" cy="2209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AXI</a:t>
            </a:r>
          </a:p>
          <a:p>
            <a:pPr algn="ctr"/>
            <a:r>
              <a:rPr lang="en-US" sz="1600" dirty="0" smtClean="0"/>
              <a:t>Masters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endCxn id="18" idx="1"/>
          </p:cNvCxnSpPr>
          <p:nvPr/>
        </p:nvCxnSpPr>
        <p:spPr>
          <a:xfrm>
            <a:off x="3200400" y="3222486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00400" y="3527286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00400" y="4067613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00400" y="4573304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133600" y="4931637"/>
            <a:ext cx="1066800" cy="73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AXI</a:t>
            </a:r>
          </a:p>
          <a:p>
            <a:pPr algn="ctr"/>
            <a:r>
              <a:rPr lang="en-US" sz="1600" dirty="0" smtClean="0"/>
              <a:t>Slaves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28" idx="1"/>
          </p:cNvCxnSpPr>
          <p:nvPr/>
        </p:nvCxnSpPr>
        <p:spPr>
          <a:xfrm flipH="1">
            <a:off x="3200401" y="5101343"/>
            <a:ext cx="2911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1"/>
          </p:cNvCxnSpPr>
          <p:nvPr/>
        </p:nvCxnSpPr>
        <p:spPr>
          <a:xfrm flipH="1">
            <a:off x="3200400" y="5523907"/>
            <a:ext cx="2979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52607" y="5813286"/>
            <a:ext cx="1295401" cy="457200"/>
          </a:xfrm>
          <a:prstGeom prst="rect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AXI Master</a:t>
            </a:r>
            <a:endParaRPr lang="en-US" sz="1600" b="1" dirty="0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>
            <a:off x="3048000" y="6041886"/>
            <a:ext cx="609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657600" y="5813286"/>
            <a:ext cx="75518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ACP</a:t>
            </a:r>
            <a:endParaRPr lang="en-US" sz="1800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378090" y="6041886"/>
            <a:ext cx="278471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705601" y="3679686"/>
            <a:ext cx="3" cy="28072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239004" y="2536686"/>
            <a:ext cx="2220384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DMA Controller (ARM PL330)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374275" y="4289286"/>
            <a:ext cx="54013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391400" y="5889486"/>
            <a:ext cx="54013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91400" y="4289286"/>
            <a:ext cx="0" cy="1600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629400" y="4803815"/>
            <a:ext cx="128501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639790" y="5279886"/>
            <a:ext cx="128501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1143000" y="152400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Xilinx ZYNQ Architecture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51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7" grpId="0" animBg="1"/>
      <p:bldP spid="40" grpId="0" animBg="1"/>
      <p:bldP spid="42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20" name="Rounded Rectangle 19"/>
          <p:cNvSpPr/>
          <p:nvPr/>
        </p:nvSpPr>
        <p:spPr>
          <a:xfrm>
            <a:off x="6248401" y="5432298"/>
            <a:ext cx="803953" cy="5179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OCM</a:t>
            </a:r>
            <a:endParaRPr lang="en-US" sz="1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59943" y="1241286"/>
            <a:ext cx="0" cy="525780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1622286"/>
            <a:ext cx="8458200" cy="48006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59427" y="1066800"/>
            <a:ext cx="174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9000" y="1066800"/>
            <a:ext cx="299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PS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48400" y="3222486"/>
            <a:ext cx="3179618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DRAM Controller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1400" y="3298686"/>
            <a:ext cx="6096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HP0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1466858" y="4365486"/>
            <a:ext cx="1504949" cy="800100"/>
          </a:xfrm>
          <a:prstGeom prst="rect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AXI Master</a:t>
            </a:r>
          </a:p>
          <a:p>
            <a:pPr algn="ctr"/>
            <a:r>
              <a:rPr lang="en-US" sz="1600" b="1" dirty="0" smtClean="0"/>
              <a:t>(Accelerator)</a:t>
            </a:r>
            <a:endParaRPr lang="en-US" sz="1600" b="1" dirty="0"/>
          </a:p>
        </p:txBody>
      </p:sp>
      <p:cxnSp>
        <p:nvCxnSpPr>
          <p:cNvPr id="28" name="Straight Arrow Connector 27"/>
          <p:cNvCxnSpPr>
            <a:stCxn id="27" idx="3"/>
            <a:endCxn id="26" idx="1"/>
          </p:cNvCxnSpPr>
          <p:nvPr/>
        </p:nvCxnSpPr>
        <p:spPr>
          <a:xfrm flipV="1">
            <a:off x="2971807" y="3451086"/>
            <a:ext cx="609601" cy="13144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81400" y="5813286"/>
            <a:ext cx="75518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ACP</a:t>
            </a:r>
            <a:endParaRPr lang="en-US" sz="16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248407" y="4365498"/>
            <a:ext cx="803951" cy="9887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L2</a:t>
            </a:r>
          </a:p>
          <a:p>
            <a:pPr algn="ctr"/>
            <a:r>
              <a:rPr lang="en-US" sz="1200" b="1" dirty="0" smtClean="0"/>
              <a:t>PL310</a:t>
            </a:r>
            <a:endParaRPr lang="en-US" sz="2000" b="1" dirty="0"/>
          </a:p>
        </p:txBody>
      </p:sp>
      <p:cxnSp>
        <p:nvCxnSpPr>
          <p:cNvPr id="31" name="Straight Arrow Connector 30"/>
          <p:cNvCxnSpPr>
            <a:stCxn id="27" idx="3"/>
            <a:endCxn id="29" idx="1"/>
          </p:cNvCxnSpPr>
          <p:nvPr/>
        </p:nvCxnSpPr>
        <p:spPr>
          <a:xfrm>
            <a:off x="2971807" y="4765536"/>
            <a:ext cx="609601" cy="12763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</p:cNvCxnSpPr>
          <p:nvPr/>
        </p:nvCxnSpPr>
        <p:spPr>
          <a:xfrm>
            <a:off x="4191000" y="3451086"/>
            <a:ext cx="2057400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6" idx="3"/>
            <a:endCxn id="20" idx="1"/>
          </p:cNvCxnSpPr>
          <p:nvPr/>
        </p:nvCxnSpPr>
        <p:spPr>
          <a:xfrm>
            <a:off x="4191000" y="3451086"/>
            <a:ext cx="2057400" cy="2240190"/>
          </a:xfrm>
          <a:prstGeom prst="bentConnector3">
            <a:avLst>
              <a:gd name="adj1" fmla="val 62698"/>
            </a:avLst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9" idx="3"/>
            <a:endCxn id="30" idx="1"/>
          </p:cNvCxnSpPr>
          <p:nvPr/>
        </p:nvCxnSpPr>
        <p:spPr>
          <a:xfrm flipV="1">
            <a:off x="4336580" y="4859838"/>
            <a:ext cx="1911820" cy="1182048"/>
          </a:xfrm>
          <a:prstGeom prst="bentConnector3">
            <a:avLst>
              <a:gd name="adj1" fmla="val 33298"/>
            </a:avLst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3"/>
            <a:endCxn id="20" idx="1"/>
          </p:cNvCxnSpPr>
          <p:nvPr/>
        </p:nvCxnSpPr>
        <p:spPr>
          <a:xfrm flipV="1">
            <a:off x="4336580" y="5691276"/>
            <a:ext cx="1911820" cy="350610"/>
          </a:xfrm>
          <a:prstGeom prst="bentConnector3">
            <a:avLst>
              <a:gd name="adj1" fmla="val 59869"/>
            </a:avLst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0"/>
          </p:cNvCxnSpPr>
          <p:nvPr/>
        </p:nvCxnSpPr>
        <p:spPr>
          <a:xfrm flipV="1">
            <a:off x="6650376" y="3755886"/>
            <a:ext cx="0" cy="6096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295400" y="198438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Primary Performance Explorations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34837" y="1676412"/>
            <a:ext cx="3669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Which method is better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share data between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CPU and Accelerator?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77200" y="4022598"/>
            <a:ext cx="1427018" cy="1056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ARM A9</a:t>
            </a:r>
          </a:p>
          <a:p>
            <a:pPr algn="ctr"/>
            <a:r>
              <a:rPr lang="en-US" sz="1800" dirty="0" smtClean="0"/>
              <a:t>NEON MMU</a:t>
            </a:r>
            <a:endParaRPr lang="en-US" sz="1800" dirty="0"/>
          </a:p>
        </p:txBody>
      </p:sp>
      <p:sp>
        <p:nvSpPr>
          <p:cNvPr id="44" name="Rounded Rectangle 43"/>
          <p:cNvSpPr/>
          <p:nvPr/>
        </p:nvSpPr>
        <p:spPr>
          <a:xfrm>
            <a:off x="8097982" y="5137559"/>
            <a:ext cx="1427018" cy="1056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ARM A9</a:t>
            </a:r>
          </a:p>
          <a:p>
            <a:pPr algn="ctr"/>
            <a:r>
              <a:rPr lang="en-US" sz="1800" dirty="0" smtClean="0"/>
              <a:t>NEON</a:t>
            </a:r>
          </a:p>
          <a:p>
            <a:pPr algn="ctr"/>
            <a:r>
              <a:rPr lang="en-US" sz="1800" dirty="0" smtClean="0"/>
              <a:t>MMU</a:t>
            </a:r>
            <a:endParaRPr lang="en-US" sz="1800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0" y="4060698"/>
            <a:ext cx="457200" cy="9805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L1</a:t>
            </a:r>
            <a:endParaRPr lang="en-US" sz="2000" dirty="0"/>
          </a:p>
        </p:txBody>
      </p:sp>
      <p:sp>
        <p:nvSpPr>
          <p:cNvPr id="46" name="Rounded Rectangle 45"/>
          <p:cNvSpPr/>
          <p:nvPr/>
        </p:nvSpPr>
        <p:spPr>
          <a:xfrm>
            <a:off x="7620000" y="5165598"/>
            <a:ext cx="457200" cy="9805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L1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7162807" y="3960406"/>
            <a:ext cx="422951" cy="231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Snoop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000" y="1676412"/>
            <a:ext cx="6110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For each method,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What is the data transfer speed?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How much is the energy consumption?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Effect of background workload on performance?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19200" y="122238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Speed Comparison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7" y="763361"/>
            <a:ext cx="10668001" cy="60924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391400" y="1076325"/>
            <a:ext cx="0" cy="51427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4611" y="648867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256K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36890" y="3936464"/>
            <a:ext cx="0" cy="2514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34400" y="645107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1MBytes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705600" y="1076325"/>
            <a:ext cx="0" cy="51127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7" y="648867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128K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19800" y="1219200"/>
            <a:ext cx="0" cy="50677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2286012"/>
            <a:ext cx="0" cy="40277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29100" y="3162796"/>
            <a:ext cx="0" cy="3200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8" y="648867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64K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8228" y="6287007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9019" y="628700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752856" y="1888930"/>
            <a:ext cx="493083" cy="87669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558380" y="944704"/>
            <a:ext cx="357020" cy="3627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915408" y="3821675"/>
            <a:ext cx="1804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ACP Loses!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789583" y="5277984"/>
            <a:ext cx="3200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05712" y="499544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298MBytes/s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789583" y="5477884"/>
            <a:ext cx="3200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712" y="522404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239MBytes/s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038608" y="4694756"/>
            <a:ext cx="119619" cy="7148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2807" y="4191012"/>
            <a:ext cx="2128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CPU OCM between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CPU ACP &amp; CPU HP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8" grpId="0"/>
      <p:bldP spid="19" grpId="0"/>
      <p:bldP spid="20" grpId="0"/>
      <p:bldP spid="22" grpId="0" animBg="1"/>
      <p:bldP spid="23" grpId="0"/>
      <p:bldP spid="31" grpId="0"/>
      <p:bldP spid="33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10540828" cy="60198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122238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Energy Comparison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1981200"/>
            <a:ext cx="2286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8" y="1600200"/>
            <a:ext cx="3321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CPU only methods : worst case!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19400" y="4267200"/>
            <a:ext cx="0" cy="316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4583680"/>
            <a:ext cx="6571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CPU ACP ; always better energy than CPU HP0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When the image size grows CPU ACP converges CPU HP0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81268" y="3505200"/>
            <a:ext cx="681339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5" y="3200404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CPU OCM always between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CPU ACP and CPU HP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9" grpId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63513"/>
            <a:ext cx="9810750" cy="563562"/>
          </a:xfrm>
        </p:spPr>
        <p:txBody>
          <a:bodyPr/>
          <a:lstStyle/>
          <a:p>
            <a:pPr algn="l"/>
            <a:r>
              <a:rPr lang="en-US" dirty="0" smtClean="0"/>
              <a:t>Heterogeneous Hardware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3FE303-7780-4281-9796-4F49AE34A284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304800" y="128838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heterogeneous architecture: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ARM host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Computational clusters:</a:t>
            </a:r>
          </a:p>
          <a:p>
            <a:pPr marL="1085850" lvl="1" indent="-342900">
              <a:buFontTx/>
              <a:buChar char="-"/>
            </a:pPr>
            <a:r>
              <a:rPr lang="en-US" dirty="0" err="1" smtClean="0">
                <a:solidFill>
                  <a:schemeClr val="tx2"/>
                </a:solidFill>
              </a:rPr>
              <a:t>OpenRISC</a:t>
            </a:r>
            <a:r>
              <a:rPr lang="en-US" dirty="0" smtClean="0">
                <a:solidFill>
                  <a:schemeClr val="tx2"/>
                </a:solidFill>
              </a:rPr>
              <a:t> CPU cores</a:t>
            </a:r>
          </a:p>
          <a:p>
            <a:pPr marL="1085850" lvl="1" indent="-34290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Hardware accelerators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800" y="2667000"/>
            <a:ext cx="1143000" cy="2286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762084" y="1219200"/>
            <a:ext cx="2993659" cy="1752600"/>
            <a:chOff x="5762084" y="1295400"/>
            <a:chExt cx="2993659" cy="1752600"/>
          </a:xfrm>
        </p:grpSpPr>
        <p:sp>
          <p:nvSpPr>
            <p:cNvPr id="6" name="Rectangle 5"/>
            <p:cNvSpPr/>
            <p:nvPr/>
          </p:nvSpPr>
          <p:spPr>
            <a:xfrm>
              <a:off x="5881266" y="1588532"/>
              <a:ext cx="2874477" cy="145946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167640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50629" y="167640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9800" y="2371605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72400" y="236368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2084" y="12954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Cluster 0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62084" y="2971800"/>
            <a:ext cx="2993659" cy="1752600"/>
            <a:chOff x="5762084" y="2971800"/>
            <a:chExt cx="2993659" cy="1752600"/>
          </a:xfrm>
        </p:grpSpPr>
        <p:sp>
          <p:nvSpPr>
            <p:cNvPr id="18" name="Rectangle 17"/>
            <p:cNvSpPr/>
            <p:nvPr/>
          </p:nvSpPr>
          <p:spPr>
            <a:xfrm>
              <a:off x="5881266" y="3264932"/>
              <a:ext cx="2874477" cy="145946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9800" y="335280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50629" y="335280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800" y="4048005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65143" y="404008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2084" y="29718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Cluster 1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91200" y="4724400"/>
            <a:ext cx="2971800" cy="1752600"/>
            <a:chOff x="5791200" y="4648200"/>
            <a:chExt cx="2971800" cy="1752600"/>
          </a:xfrm>
        </p:grpSpPr>
        <p:sp>
          <p:nvSpPr>
            <p:cNvPr id="24" name="Rectangle 23"/>
            <p:cNvSpPr/>
            <p:nvPr/>
          </p:nvSpPr>
          <p:spPr>
            <a:xfrm>
              <a:off x="5881266" y="4941332"/>
              <a:ext cx="2881734" cy="145946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9800" y="502920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OR1K</a:t>
              </a:r>
              <a:endParaRPr lang="en-US" sz="16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57886" y="502920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HW ACC</a:t>
              </a:r>
              <a:endParaRPr lang="en-US" sz="16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9800" y="5724405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HW ACC</a:t>
              </a:r>
              <a:endParaRPr lang="en-US" sz="16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79657" y="5716480"/>
              <a:ext cx="838200" cy="5703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HW ACC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46482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Cluster 2</a:t>
              </a:r>
              <a:endParaRPr lang="en-US" sz="18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14800" y="1219200"/>
            <a:ext cx="7010400" cy="5410200"/>
            <a:chOff x="4114800" y="1219200"/>
            <a:chExt cx="7010400" cy="5410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463365" y="1235333"/>
              <a:ext cx="0" cy="5301734"/>
            </a:xfrm>
            <a:prstGeom prst="line">
              <a:avLst/>
            </a:prstGeom>
            <a:ln w="508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463365" y="609153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PS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35112" y="6075402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PL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61733" y="1219200"/>
              <a:ext cx="5763467" cy="53340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14800" y="6044625"/>
              <a:ext cx="1324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ZYNQ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22821" y="2209800"/>
            <a:ext cx="7297379" cy="2803150"/>
            <a:chOff x="-21064106" y="2806337"/>
            <a:chExt cx="8929312" cy="38633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92974" y="3193087"/>
              <a:ext cx="8258180" cy="347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-21064106" y="2806337"/>
              <a:ext cx="8276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Resource Utilization - 8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OpenRISC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Cores – XC7045 (ZC-706 Board)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4" name="Elbow Connector 13"/>
          <p:cNvCxnSpPr/>
          <p:nvPr/>
        </p:nvCxnSpPr>
        <p:spPr>
          <a:xfrm rot="16200000" flipV="1">
            <a:off x="9281716" y="3338115"/>
            <a:ext cx="729734" cy="366435"/>
          </a:xfrm>
          <a:prstGeom prst="bentConnector3">
            <a:avLst>
              <a:gd name="adj1" fmla="val 99754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14500" y="1447800"/>
            <a:ext cx="80010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Part 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40964" y="6524637"/>
            <a:ext cx="1189038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1989138"/>
            <a:ext cx="11431588" cy="2654300"/>
          </a:xfrm>
          <a:prstGeom prst="rect">
            <a:avLst/>
          </a:prstGeom>
          <a:gradFill rotWithShape="0">
            <a:gsLst>
              <a:gs pos="0">
                <a:srgbClr val="163794"/>
              </a:gs>
              <a:gs pos="50000">
                <a:srgbClr val="0A1944"/>
              </a:gs>
              <a:gs pos="100000">
                <a:srgbClr val="16379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3600" b="1" dirty="0" smtClean="0">
                <a:latin typeface="Verdana" charset="0"/>
              </a:rPr>
              <a:t>Conclusions &amp; Future Work</a:t>
            </a:r>
            <a:endParaRPr lang="en-US" sz="3600" b="1" dirty="0">
              <a:latin typeface="Verdana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4" y="61916"/>
            <a:ext cx="1690688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9050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4021"/>
            <a:ext cx="1082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A thermal model for Intel SCC.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Comparison with calibrated sensor readings. </a:t>
            </a:r>
          </a:p>
          <a:p>
            <a:pPr lvl="1" indent="0"/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Effect of on-die temperature variation on power/delay of circuits.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MiMAPT</a:t>
            </a:r>
            <a:r>
              <a:rPr lang="en-US" dirty="0" smtClean="0">
                <a:solidFill>
                  <a:schemeClr val="tx2"/>
                </a:solidFill>
              </a:rPr>
              <a:t> evaluates designs considering temperature variation.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MiMAPT</a:t>
            </a:r>
            <a:r>
              <a:rPr lang="en-US" dirty="0" smtClean="0">
                <a:solidFill>
                  <a:schemeClr val="tx2"/>
                </a:solidFill>
              </a:rPr>
              <a:t> significantly faster than traditional methods.</a:t>
            </a:r>
          </a:p>
          <a:p>
            <a:pPr marL="108585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TLM platform for thermal/performance exploration of 3D </a:t>
            </a:r>
            <a:r>
              <a:rPr lang="en-US" dirty="0" err="1" smtClean="0">
                <a:solidFill>
                  <a:schemeClr val="tx2"/>
                </a:solidFill>
              </a:rPr>
              <a:t>MPSoCs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Temperature variation aware bank-wise refresh improves power. </a:t>
            </a:r>
          </a:p>
          <a:p>
            <a:pPr lvl="1" indent="0"/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Developed a complete heterogeneous hardware platform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Enables future research regarding temperature variation aware control policies. </a:t>
            </a:r>
          </a:p>
        </p:txBody>
      </p:sp>
    </p:spTree>
    <p:extLst>
      <p:ext uri="{BB962C8B-B14F-4D97-AF65-F5344CB8AC3E}">
        <p14:creationId xmlns:p14="http://schemas.microsoft.com/office/powerpoint/2010/main" val="11045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Outputs!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3FE303-7780-4281-9796-4F49AE34A284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5" name="Rounded Rectangle 4"/>
          <p:cNvSpPr/>
          <p:nvPr/>
        </p:nvSpPr>
        <p:spPr>
          <a:xfrm>
            <a:off x="1066800" y="1676400"/>
            <a:ext cx="3733800" cy="1143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SCC Thermal Calibration Software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5412" y="12236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2192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10400" y="2819400"/>
            <a:ext cx="36576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MiMAPT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9012" y="23666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23622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66800" y="3871686"/>
            <a:ext cx="3733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3D DRAM</a:t>
            </a:r>
          </a:p>
          <a:p>
            <a:pPr algn="ctr"/>
            <a:r>
              <a:rPr lang="en-US" dirty="0" smtClean="0"/>
              <a:t>Modeling TLM Platform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5412" y="34189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600" y="3414486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34200" y="5105400"/>
            <a:ext cx="3733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OpenRISC</a:t>
            </a:r>
            <a:r>
              <a:rPr lang="en-US" dirty="0" smtClean="0"/>
              <a:t> Cluster</a:t>
            </a:r>
          </a:p>
          <a:p>
            <a:pPr algn="ctr"/>
            <a:r>
              <a:rPr lang="en-US" dirty="0" smtClean="0"/>
              <a:t>For Xilinx ZYNQ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82812" y="46526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46482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Ideas for Future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3FE303-7780-4281-9796-4F49AE34A284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304800" y="1214021"/>
            <a:ext cx="1082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</a:rPr>
              <a:t>MiMAPT</a:t>
            </a:r>
            <a:endParaRPr lang="en-US" b="1" dirty="0" smtClean="0">
              <a:solidFill>
                <a:schemeClr val="tx2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3D </a:t>
            </a:r>
            <a:r>
              <a:rPr lang="en-US" dirty="0" err="1" smtClean="0">
                <a:solidFill>
                  <a:schemeClr val="tx2"/>
                </a:solidFill>
              </a:rPr>
              <a:t>MiMAPT</a:t>
            </a:r>
            <a:endParaRPr lang="en-US" dirty="0" smtClean="0">
              <a:solidFill>
                <a:schemeClr val="tx2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Evaluation of design containing blocks of memories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Considering new fabrication technologies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TLM Platform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Development of efficient thermal management policies (MPC)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Extension of modeling capabilities to other variants of 3D logic.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Integration of gem5 core into the TLM platform.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 smtClean="0">
                <a:solidFill>
                  <a:schemeClr val="tx2"/>
                </a:solidFill>
              </a:rPr>
              <a:t>Heterogeneous Cluster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Exploration of temperature variation aware hardware reconfiguration ideas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enhancements </a:t>
            </a:r>
          </a:p>
        </p:txBody>
      </p:sp>
    </p:spTree>
    <p:extLst>
      <p:ext uri="{BB962C8B-B14F-4D97-AF65-F5344CB8AC3E}">
        <p14:creationId xmlns:p14="http://schemas.microsoft.com/office/powerpoint/2010/main" val="22804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SimSun" pitchFamily="2" charset="-122"/>
              </a:rPr>
              <a:t>Outline</a:t>
            </a:r>
            <a:endParaRPr lang="en-US" altLang="zh-CN" dirty="0" smtClean="0">
              <a:solidFill>
                <a:schemeClr val="accent1"/>
              </a:solidFill>
              <a:ea typeface="SimSun" pitchFamily="2" charset="-122"/>
            </a:endParaRPr>
          </a:p>
        </p:txBody>
      </p:sp>
      <p:sp>
        <p:nvSpPr>
          <p:cNvPr id="17410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4956FA9-C92F-4D1B-99ED-AD4A07A0FE8F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076457" y="722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endParaRPr lang="zh-CN" altLang="en-US" sz="1800">
              <a:solidFill>
                <a:srgbClr val="163794"/>
              </a:solidFill>
              <a:ea typeface="SimSun" pitchFamily="2" charset="-122"/>
            </a:endParaRPr>
          </a:p>
        </p:txBody>
      </p:sp>
      <p:sp>
        <p:nvSpPr>
          <p:cNvPr id="199684" name="AutoShape 4"/>
          <p:cNvSpPr>
            <a:spLocks noChangeArrowheads="1"/>
          </p:cNvSpPr>
          <p:nvPr/>
        </p:nvSpPr>
        <p:spPr bwMode="ltGray">
          <a:xfrm rot="5400000">
            <a:off x="-2425697" y="877888"/>
            <a:ext cx="4824413" cy="59642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it-IT" sz="1800">
              <a:solidFill>
                <a:srgbClr val="1637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85" name="AutoShape 5"/>
          <p:cNvSpPr>
            <a:spLocks noChangeArrowheads="1"/>
          </p:cNvSpPr>
          <p:nvPr/>
        </p:nvSpPr>
        <p:spPr bwMode="ltGray">
          <a:xfrm rot="5400000" flipH="1">
            <a:off x="-2017713" y="1419230"/>
            <a:ext cx="4032250" cy="491172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it-IT" sz="1800">
              <a:solidFill>
                <a:srgbClr val="1637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gray">
          <a:xfrm>
            <a:off x="2820987" y="4616450"/>
            <a:ext cx="8304213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r>
              <a:rPr lang="en-US" altLang="zh-CN" b="1" dirty="0" smtClean="0">
                <a:solidFill>
                  <a:srgbClr val="163794"/>
                </a:solidFill>
                <a:ea typeface="SimSun" pitchFamily="2" charset="-122"/>
              </a:rPr>
              <a:t>A Heterogeneous Many-core Architecture using ZYNQ</a:t>
            </a:r>
            <a:endParaRPr lang="en-US" altLang="zh-CN" dirty="0">
              <a:solidFill>
                <a:srgbClr val="163794"/>
              </a:solidFill>
              <a:ea typeface="SimSun" pitchFamily="2" charset="-122"/>
            </a:endParaRP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gray">
          <a:xfrm>
            <a:off x="3048000" y="3505200"/>
            <a:ext cx="81534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r>
              <a:rPr lang="en-US" altLang="zh-CN" b="1" dirty="0" smtClean="0">
                <a:solidFill>
                  <a:srgbClr val="163794"/>
                </a:solidFill>
                <a:ea typeface="SimSun" pitchFamily="2" charset="-122"/>
              </a:rPr>
              <a:t>Energy Optimization in 3D </a:t>
            </a:r>
            <a:r>
              <a:rPr lang="en-US" altLang="zh-CN" b="1" dirty="0" err="1" smtClean="0">
                <a:solidFill>
                  <a:srgbClr val="163794"/>
                </a:solidFill>
                <a:ea typeface="SimSun" pitchFamily="2" charset="-122"/>
              </a:rPr>
              <a:t>MPSoC</a:t>
            </a:r>
            <a:r>
              <a:rPr lang="en-US" altLang="zh-CN" b="1" dirty="0" smtClean="0">
                <a:solidFill>
                  <a:srgbClr val="163794"/>
                </a:solidFill>
                <a:ea typeface="SimSun" pitchFamily="2" charset="-122"/>
              </a:rPr>
              <a:t> with Wide-IO DRAM</a:t>
            </a:r>
            <a:endParaRPr lang="en-US" altLang="zh-CN" b="1" dirty="0">
              <a:solidFill>
                <a:srgbClr val="163794"/>
              </a:solidFill>
              <a:ea typeface="SimSun" pitchFamily="2" charset="-122"/>
            </a:endParaRPr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gray">
          <a:xfrm>
            <a:off x="2716212" y="2362200"/>
            <a:ext cx="8408988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r>
              <a:rPr lang="en-US" altLang="zh-CN" b="1" dirty="0" err="1" smtClean="0">
                <a:solidFill>
                  <a:srgbClr val="163794"/>
                </a:solidFill>
                <a:ea typeface="SimSun" pitchFamily="2" charset="-122"/>
              </a:rPr>
              <a:t>MiMAPT</a:t>
            </a:r>
            <a:r>
              <a:rPr lang="en-US" altLang="zh-CN" b="1" dirty="0" smtClean="0">
                <a:solidFill>
                  <a:srgbClr val="163794"/>
                </a:solidFill>
                <a:ea typeface="SimSun" pitchFamily="2" charset="-122"/>
              </a:rPr>
              <a:t> : Temperature Variation Aware Design Analysis</a:t>
            </a:r>
            <a:endParaRPr lang="en-US" altLang="zh-CN" dirty="0">
              <a:solidFill>
                <a:srgbClr val="163794"/>
              </a:solidFill>
              <a:ea typeface="SimSun" pitchFamily="2" charset="-122"/>
            </a:endParaRPr>
          </a:p>
        </p:txBody>
      </p:sp>
      <p:grpSp>
        <p:nvGrpSpPr>
          <p:cNvPr id="17421" name="Group 18"/>
          <p:cNvGrpSpPr>
            <a:grpSpLocks/>
          </p:cNvGrpSpPr>
          <p:nvPr/>
        </p:nvGrpSpPr>
        <p:grpSpPr bwMode="auto">
          <a:xfrm>
            <a:off x="2362200" y="2368550"/>
            <a:ext cx="476250" cy="520700"/>
            <a:chOff x="2078" y="1387"/>
            <a:chExt cx="1615" cy="2201"/>
          </a:xfrm>
        </p:grpSpPr>
        <p:sp>
          <p:nvSpPr>
            <p:cNvPr id="1746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6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01" name="Oval 21"/>
            <p:cNvSpPr>
              <a:spLocks noChangeArrowheads="1"/>
            </p:cNvSpPr>
            <p:nvPr/>
          </p:nvSpPr>
          <p:spPr bwMode="gray">
            <a:xfrm>
              <a:off x="2256" y="1390"/>
              <a:ext cx="881" cy="21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3" name="Oval 22"/>
            <p:cNvSpPr>
              <a:spLocks noChangeArrowheads="1"/>
            </p:cNvSpPr>
            <p:nvPr/>
          </p:nvSpPr>
          <p:spPr bwMode="gray">
            <a:xfrm>
              <a:off x="2254" y="1390"/>
              <a:ext cx="881" cy="219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03" name="Oval 23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5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</p:grpSp>
      <p:grpSp>
        <p:nvGrpSpPr>
          <p:cNvPr id="17422" name="Group 25"/>
          <p:cNvGrpSpPr>
            <a:grpSpLocks/>
          </p:cNvGrpSpPr>
          <p:nvPr/>
        </p:nvGrpSpPr>
        <p:grpSpPr bwMode="auto">
          <a:xfrm>
            <a:off x="2667000" y="3511550"/>
            <a:ext cx="476250" cy="520700"/>
            <a:chOff x="2078" y="1387"/>
            <a:chExt cx="1615" cy="2201"/>
          </a:xfrm>
        </p:grpSpPr>
        <p:sp>
          <p:nvSpPr>
            <p:cNvPr id="1745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5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08" name="Oval 28"/>
            <p:cNvSpPr>
              <a:spLocks noChangeArrowheads="1"/>
            </p:cNvSpPr>
            <p:nvPr/>
          </p:nvSpPr>
          <p:spPr bwMode="gray">
            <a:xfrm>
              <a:off x="2256" y="1390"/>
              <a:ext cx="881" cy="21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7" name="Oval 29"/>
            <p:cNvSpPr>
              <a:spLocks noChangeArrowheads="1"/>
            </p:cNvSpPr>
            <p:nvPr/>
          </p:nvSpPr>
          <p:spPr bwMode="gray">
            <a:xfrm>
              <a:off x="2254" y="1390"/>
              <a:ext cx="881" cy="219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10" name="Oval 30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9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</p:grpSp>
      <p:grpSp>
        <p:nvGrpSpPr>
          <p:cNvPr id="17424" name="Group 39"/>
          <p:cNvGrpSpPr>
            <a:grpSpLocks/>
          </p:cNvGrpSpPr>
          <p:nvPr/>
        </p:nvGrpSpPr>
        <p:grpSpPr bwMode="auto">
          <a:xfrm>
            <a:off x="2514600" y="4572000"/>
            <a:ext cx="444500" cy="520700"/>
            <a:chOff x="2078" y="1387"/>
            <a:chExt cx="1615" cy="2201"/>
          </a:xfrm>
        </p:grpSpPr>
        <p:sp>
          <p:nvSpPr>
            <p:cNvPr id="1744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4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22" name="Oval 42"/>
            <p:cNvSpPr>
              <a:spLocks noChangeArrowheads="1"/>
            </p:cNvSpPr>
            <p:nvPr/>
          </p:nvSpPr>
          <p:spPr bwMode="gray">
            <a:xfrm>
              <a:off x="2257" y="1390"/>
              <a:ext cx="944" cy="21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45" name="Oval 43"/>
            <p:cNvSpPr>
              <a:spLocks noChangeArrowheads="1"/>
            </p:cNvSpPr>
            <p:nvPr/>
          </p:nvSpPr>
          <p:spPr bwMode="gray">
            <a:xfrm>
              <a:off x="2254" y="1390"/>
              <a:ext cx="944" cy="219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24" name="Oval 44"/>
            <p:cNvSpPr>
              <a:spLocks noChangeArrowheads="1"/>
            </p:cNvSpPr>
            <p:nvPr/>
          </p:nvSpPr>
          <p:spPr bwMode="gray">
            <a:xfrm>
              <a:off x="2338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47" name="Oval 4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</p:grpSp>
      <p:sp>
        <p:nvSpPr>
          <p:cNvPr id="17425" name="AutoShape 46"/>
          <p:cNvSpPr>
            <a:spLocks noChangeArrowheads="1"/>
          </p:cNvSpPr>
          <p:nvPr/>
        </p:nvSpPr>
        <p:spPr bwMode="gray">
          <a:xfrm>
            <a:off x="1466850" y="1341450"/>
            <a:ext cx="6534150" cy="5159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r>
              <a:rPr lang="en-US" altLang="zh-CN" b="1" dirty="0" smtClean="0">
                <a:solidFill>
                  <a:srgbClr val="163794"/>
                </a:solidFill>
                <a:ea typeface="SimSun" pitchFamily="2" charset="-122"/>
              </a:rPr>
              <a:t>Introduction</a:t>
            </a:r>
            <a:endParaRPr lang="en-US" altLang="zh-CN" b="1" i="1" dirty="0">
              <a:solidFill>
                <a:srgbClr val="163794"/>
              </a:solidFill>
              <a:ea typeface="SimSun" pitchFamily="2" charset="-122"/>
            </a:endParaRPr>
          </a:p>
        </p:txBody>
      </p:sp>
      <p:grpSp>
        <p:nvGrpSpPr>
          <p:cNvPr id="17426" name="Group 47"/>
          <p:cNvGrpSpPr>
            <a:grpSpLocks/>
          </p:cNvGrpSpPr>
          <p:nvPr/>
        </p:nvGrpSpPr>
        <p:grpSpPr bwMode="auto">
          <a:xfrm>
            <a:off x="1122363" y="1431925"/>
            <a:ext cx="476250" cy="520700"/>
            <a:chOff x="2078" y="1387"/>
            <a:chExt cx="1615" cy="2201"/>
          </a:xfrm>
        </p:grpSpPr>
        <p:sp>
          <p:nvSpPr>
            <p:cNvPr id="17436" name="Oval 4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37" name="Oval 4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30" name="Oval 50"/>
            <p:cNvSpPr>
              <a:spLocks noChangeArrowheads="1"/>
            </p:cNvSpPr>
            <p:nvPr/>
          </p:nvSpPr>
          <p:spPr bwMode="gray">
            <a:xfrm>
              <a:off x="2256" y="1390"/>
              <a:ext cx="881" cy="21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39" name="Oval 51"/>
            <p:cNvSpPr>
              <a:spLocks noChangeArrowheads="1"/>
            </p:cNvSpPr>
            <p:nvPr/>
          </p:nvSpPr>
          <p:spPr bwMode="gray">
            <a:xfrm>
              <a:off x="2254" y="1390"/>
              <a:ext cx="881" cy="219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32" name="Oval 52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41" name="Oval 5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</p:grpSp>
      <p:sp>
        <p:nvSpPr>
          <p:cNvPr id="17427" name="AutoShape 54"/>
          <p:cNvSpPr>
            <a:spLocks noChangeArrowheads="1"/>
          </p:cNvSpPr>
          <p:nvPr/>
        </p:nvSpPr>
        <p:spPr bwMode="gray">
          <a:xfrm>
            <a:off x="1789114" y="5661025"/>
            <a:ext cx="6211888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r>
              <a:rPr lang="en-US" altLang="zh-CN" b="1" dirty="0" smtClean="0">
                <a:solidFill>
                  <a:srgbClr val="163794"/>
                </a:solidFill>
                <a:ea typeface="SimSun" pitchFamily="2" charset="-122"/>
              </a:rPr>
              <a:t>Conclusion &amp; Future works</a:t>
            </a:r>
            <a:endParaRPr lang="en-US" altLang="zh-CN" dirty="0">
              <a:solidFill>
                <a:srgbClr val="163794"/>
              </a:solidFill>
              <a:ea typeface="SimSun" pitchFamily="2" charset="-122"/>
            </a:endParaRPr>
          </a:p>
        </p:txBody>
      </p:sp>
      <p:grpSp>
        <p:nvGrpSpPr>
          <p:cNvPr id="17428" name="Group 55"/>
          <p:cNvGrpSpPr>
            <a:grpSpLocks/>
          </p:cNvGrpSpPr>
          <p:nvPr/>
        </p:nvGrpSpPr>
        <p:grpSpPr bwMode="auto">
          <a:xfrm>
            <a:off x="1425575" y="5595938"/>
            <a:ext cx="444500" cy="520700"/>
            <a:chOff x="2078" y="1387"/>
            <a:chExt cx="1615" cy="2201"/>
          </a:xfrm>
        </p:grpSpPr>
        <p:sp>
          <p:nvSpPr>
            <p:cNvPr id="17430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31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38" name="Oval 58"/>
            <p:cNvSpPr>
              <a:spLocks noChangeArrowheads="1"/>
            </p:cNvSpPr>
            <p:nvPr/>
          </p:nvSpPr>
          <p:spPr bwMode="gray">
            <a:xfrm>
              <a:off x="2257" y="1390"/>
              <a:ext cx="944" cy="21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33" name="Oval 59"/>
            <p:cNvSpPr>
              <a:spLocks noChangeArrowheads="1"/>
            </p:cNvSpPr>
            <p:nvPr/>
          </p:nvSpPr>
          <p:spPr bwMode="gray">
            <a:xfrm>
              <a:off x="2254" y="1390"/>
              <a:ext cx="944" cy="219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40" name="Oval 60"/>
            <p:cNvSpPr>
              <a:spLocks noChangeArrowheads="1"/>
            </p:cNvSpPr>
            <p:nvPr/>
          </p:nvSpPr>
          <p:spPr bwMode="gray">
            <a:xfrm>
              <a:off x="2338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defRPr/>
              </a:pPr>
              <a:endParaRPr lang="it-IT" sz="180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35" name="Oval 6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endParaRPr lang="it-IT" sz="1800">
                <a:solidFill>
                  <a:srgbClr val="16379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38"/>
    </mc:Choice>
    <mc:Fallback>
      <p:transition spd="slow" advTm="26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7" grpId="0" animBg="1"/>
      <p:bldP spid="17418" grpId="0" animBg="1"/>
      <p:bldP spid="17425" grpId="0" animBg="1"/>
      <p:bldP spid="174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Publications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3FE303-7780-4281-9796-4F49AE34A284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57935"/>
              </p:ext>
            </p:extLst>
          </p:nvPr>
        </p:nvGraphicFramePr>
        <p:xfrm>
          <a:off x="381000" y="1173480"/>
          <a:ext cx="10744200" cy="560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61815731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717151914"/>
                    </a:ext>
                  </a:extLst>
                </a:gridCol>
              </a:tblGrid>
              <a:tr h="34617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[VLSI INTEGRATION]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Mohammadsadegh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 Sadri, Andrea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Bartolini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and Luca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Benini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600" b="0" u="none" strike="noStrike" kern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rtl="0"/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SUBMITTED: temperature variation aware multi-scale delay, power and thermal analysis at </a:t>
                      </a:r>
                      <a:r>
                        <a:rPr lang="en-US" sz="1600" b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rt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 and gate level.</a:t>
                      </a:r>
                      <a:endParaRPr lang="en-US" sz="16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08187"/>
                  </a:ext>
                </a:extLst>
              </a:tr>
              <a:tr h="34617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[THERMINIC11]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MohammadSadegh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 Sadri, Andrea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Bartolini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and Luca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Benini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600" b="0" u="none" strike="noStrike" kern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Single-chip cloud computer thermal model.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13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[THERMINIC12]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Mohammadsadegh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 Sadri, Andrea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Bartolini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and Luca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Benini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Mimapt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2"/>
                          </a:solidFill>
                        </a:rPr>
                        <a:t>: </a:t>
                      </a:r>
                    </a:p>
                    <a:p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Adaptive multi-resolution thermal analysis at </a:t>
                      </a:r>
                      <a:r>
                        <a:rPr lang="en-US" sz="1600" b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rt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 and gate level.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4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[DATE14]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Mohammadsadegh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 Sadri, Matthias Jung,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ChristianWeis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NorbertWehn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and Luca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Benini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Energy optimization in 3d </a:t>
                      </a:r>
                      <a:r>
                        <a:rPr lang="en-US" sz="1600" b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mpsocs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 with wide-</a:t>
                      </a:r>
                      <a:r>
                        <a:rPr lang="en-US" sz="1600" b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/o dram using temperature variation aware bank-wise refresh.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56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[FPGAWORLD13]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Mohammadsadegh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 Sadri, Christian Weis, Norbert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Wehn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and Luca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Benini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Energy and performance exploration of accelerator coherency port using Xilinx ZYNQ.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8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[DAC14]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Matthias Jung, Christian Weis,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Mohammadsadegh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 Sadri, Norbert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Wehn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and Luca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Benini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</a:p>
                    <a:p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SUBMITTED: optimized active and power-down mode refresh control in 3d-drams.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3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[PATMOS11]</a:t>
                      </a:r>
                    </a:p>
                    <a:p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Andrea Bartolini, MohammadSadegh Sadri, Francesco Beneventi, 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and others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</a:p>
                    <a:p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A system level approach to multi-core thermal sensors calibration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[DATE12]</a:t>
                      </a:r>
                    </a:p>
                    <a:p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Andrea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Bartolini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Mohammadsadegh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 Sadri, J.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Furst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A.K.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Coskun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, and L. </a:t>
                      </a:r>
                      <a:r>
                        <a:rPr lang="en-US" sz="1600" i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Benini</a:t>
                      </a:r>
                      <a:r>
                        <a:rPr lang="en-US" sz="1600" i="1" u="none" strike="noStrike" kern="1200" baseline="0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</a:p>
                    <a:p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Quantifying the impact of frequency scaling on the energy efficiency of the </a:t>
                      </a:r>
                      <a:r>
                        <a:rPr lang="en-US" sz="1600" b="1" u="none" strike="noStrike" kern="1200" baseline="0" dirty="0" err="1" smtClean="0">
                          <a:solidFill>
                            <a:schemeClr val="tx2"/>
                          </a:solidFill>
                        </a:rPr>
                        <a:t>singlechip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tx2"/>
                          </a:solidFill>
                        </a:rPr>
                        <a:t> cloud computer.</a:t>
                      </a:r>
                      <a:endParaRPr lang="en-US" sz="16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90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388" y="100102"/>
            <a:ext cx="2005012" cy="115411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1989138"/>
            <a:ext cx="11431588" cy="2654300"/>
          </a:xfrm>
          <a:prstGeom prst="rect">
            <a:avLst/>
          </a:prstGeom>
          <a:gradFill rotWithShape="0">
            <a:gsLst>
              <a:gs pos="0">
                <a:srgbClr val="163794"/>
              </a:gs>
              <a:gs pos="50000">
                <a:srgbClr val="0A1944"/>
              </a:gs>
              <a:gs pos="100000">
                <a:srgbClr val="16379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3600" b="1" dirty="0" smtClean="0">
                <a:latin typeface="Verdana" charset="0"/>
              </a:rPr>
              <a:t>Temperature Variation Aware Energy Optimization in Heterogeneous </a:t>
            </a:r>
            <a:r>
              <a:rPr lang="en-US" sz="3600" b="1" dirty="0" err="1" smtClean="0">
                <a:latin typeface="Verdana" charset="0"/>
              </a:rPr>
              <a:t>MPSoCs</a:t>
            </a:r>
            <a:endParaRPr lang="en-US" sz="3600" b="1" dirty="0">
              <a:latin typeface="Verdana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187" y="4929188"/>
            <a:ext cx="10717213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Mohammadsadegh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Sadri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</a:rPr>
              <a:t>Department of Electrical, Electronic and Information Engineering (DEI) University of Bologna, </a:t>
            </a:r>
            <a:r>
              <a:rPr lang="en-US" sz="1400" dirty="0" smtClean="0">
                <a:solidFill>
                  <a:srgbClr val="000000"/>
                </a:solidFill>
              </a:rPr>
              <a:t>Italy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Supervisor : </a:t>
            </a:r>
            <a:r>
              <a:rPr lang="en-US" sz="1800" b="1" dirty="0" smtClean="0">
                <a:solidFill>
                  <a:srgbClr val="000000"/>
                </a:solidFill>
              </a:rPr>
              <a:t>Prof. Luca </a:t>
            </a:r>
            <a:r>
              <a:rPr lang="en-US" sz="1800" b="1" dirty="0" err="1" smtClean="0">
                <a:solidFill>
                  <a:srgbClr val="000000"/>
                </a:solidFill>
              </a:rPr>
              <a:t>Benini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</a:rPr>
              <a:t>{mohammadsadegh.sadr2,luca.benini}@</a:t>
            </a:r>
            <a:r>
              <a:rPr lang="en-US" sz="1200" dirty="0" smtClean="0">
                <a:solidFill>
                  <a:srgbClr val="000000"/>
                </a:solidFill>
              </a:rPr>
              <a:t>unibo.it</a:t>
            </a:r>
            <a:endParaRPr lang="it-IT" sz="1200" b="1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71800" y="84862"/>
            <a:ext cx="1843086" cy="184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8676707" y="6553200"/>
            <a:ext cx="28294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Ver3-last update 28-jan-2014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Multither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0" y="-2017274"/>
            <a:ext cx="4680107" cy="11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ysgo.com/typo3temp/pics/vIrtical_Logo_6c30ec92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1273808"/>
            <a:ext cx="1905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uni-kl.de/fileadmin/prum/Download/Design-Vorlagen/TU-Logos/TU-KL-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017274"/>
            <a:ext cx="3048000" cy="8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8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7264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9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1125 0.290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38667 0.422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3" y="21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1 0.0125 L -0.31223 -0.00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9666 -0.0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3" y="-7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1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14500" y="1447800"/>
            <a:ext cx="80010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Part II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40964" y="6524637"/>
            <a:ext cx="1189038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1989138"/>
            <a:ext cx="11431588" cy="2654300"/>
          </a:xfrm>
          <a:prstGeom prst="rect">
            <a:avLst/>
          </a:prstGeom>
          <a:gradFill rotWithShape="0">
            <a:gsLst>
              <a:gs pos="0">
                <a:srgbClr val="163794"/>
              </a:gs>
              <a:gs pos="50000">
                <a:srgbClr val="0A1944"/>
              </a:gs>
              <a:gs pos="100000">
                <a:srgbClr val="16379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3600" b="1" dirty="0" err="1">
                <a:solidFill>
                  <a:schemeClr val="bg1"/>
                </a:solidFill>
                <a:latin typeface="Verdana" charset="0"/>
              </a:rPr>
              <a:t>MiMAPT</a:t>
            </a:r>
            <a:r>
              <a:rPr lang="en-US" sz="3600" b="1" dirty="0">
                <a:solidFill>
                  <a:schemeClr val="bg1"/>
                </a:solidFill>
                <a:latin typeface="Verdana" charset="0"/>
              </a:rPr>
              <a:t> : Temperature Variation Aware</a:t>
            </a:r>
          </a:p>
          <a:p>
            <a:pPr algn="ctr"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Verdana" charset="0"/>
              </a:rPr>
              <a:t>Delay, Power and Thermal Analysis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4" y="61916"/>
            <a:ext cx="1690688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H="1">
            <a:off x="9566275" y="4416425"/>
            <a:ext cx="3175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Footer Placeholder 1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9747CC-96D7-47A8-B186-2FA738585C81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1143000" y="198438"/>
            <a:ext cx="10191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000" b="1" dirty="0" smtClean="0">
                <a:latin typeface="Verdana" pitchFamily="34" charset="0"/>
                <a:ea typeface="SimSun" pitchFamily="2" charset="-122"/>
              </a:rPr>
              <a:t>Necessity of Fast &amp; Accurate Thermal Analysis</a:t>
            </a:r>
            <a:endParaRPr lang="en-US" altLang="zh-CN" sz="30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4275" y="2971800"/>
            <a:ext cx="2547938" cy="1447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High </a:t>
            </a:r>
            <a:r>
              <a:rPr lang="en-US" dirty="0">
                <a:solidFill>
                  <a:schemeClr val="bg1"/>
                </a:solidFill>
              </a:rPr>
              <a:t>spatial resolution for thermal simulation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62537" y="2971800"/>
            <a:ext cx="2557463" cy="1447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Transient thermal simulation over long intervals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05800" y="2971800"/>
            <a:ext cx="2514600" cy="1447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Build a versatile method to define thermal </a:t>
            </a:r>
            <a:r>
              <a:rPr lang="en-US" dirty="0" err="1">
                <a:solidFill>
                  <a:schemeClr val="bg1"/>
                </a:solidFill>
              </a:rPr>
              <a:t>floorplan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250" y="1352550"/>
            <a:ext cx="2438400" cy="106680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High Power 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Densities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8100" y="1352550"/>
            <a:ext cx="2438400" cy="106680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Temporal Variability of workload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7075" y="1352550"/>
            <a:ext cx="2438400" cy="106680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Non-regular layouts for RTL entities</a:t>
            </a:r>
          </a:p>
        </p:txBody>
      </p:sp>
      <p:cxnSp>
        <p:nvCxnSpPr>
          <p:cNvPr id="9" name="Straight Arrow Connector 8"/>
          <p:cNvCxnSpPr>
            <a:stCxn id="4" idx="2"/>
            <a:endCxn id="11" idx="0"/>
          </p:cNvCxnSpPr>
          <p:nvPr/>
        </p:nvCxnSpPr>
        <p:spPr>
          <a:xfrm>
            <a:off x="2457450" y="2419350"/>
            <a:ext cx="0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2"/>
            <a:endCxn id="14" idx="0"/>
          </p:cNvCxnSpPr>
          <p:nvPr/>
        </p:nvCxnSpPr>
        <p:spPr>
          <a:xfrm>
            <a:off x="6337301" y="2419350"/>
            <a:ext cx="4763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5" idx="0"/>
          </p:cNvCxnSpPr>
          <p:nvPr/>
        </p:nvCxnSpPr>
        <p:spPr>
          <a:xfrm flipH="1">
            <a:off x="9563100" y="2419350"/>
            <a:ext cx="3175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93900" y="4953005"/>
            <a:ext cx="4711700" cy="120032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For nowadays designs: </a:t>
            </a:r>
          </a:p>
          <a:p>
            <a:pPr marL="342900" indent="-342900" algn="ctr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tx2"/>
                </a:solidFill>
              </a:rPr>
              <a:t>Very time consuming!</a:t>
            </a:r>
          </a:p>
          <a:p>
            <a:pPr marL="342900" indent="-342900" algn="ctr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tx2"/>
                </a:solidFill>
              </a:rPr>
              <a:t>Practically Impossible!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57450" y="4433888"/>
            <a:ext cx="0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37300" y="4433888"/>
            <a:ext cx="0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8550"/>
            <a:ext cx="1038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66800" y="1231900"/>
            <a:ext cx="6629400" cy="3340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Need for a </a:t>
            </a:r>
            <a:r>
              <a:rPr lang="en-US" sz="3200" b="1" dirty="0">
                <a:solidFill>
                  <a:srgbClr val="FF0000"/>
                </a:solidFill>
              </a:rPr>
              <a:t>Short-cut!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Early detection of suspicious cases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Trigger Fine-grain only when needed!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10400" y="4965700"/>
            <a:ext cx="4191000" cy="1435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Thermal </a:t>
            </a:r>
            <a:r>
              <a:rPr lang="en-US" sz="3200" b="1" dirty="0" err="1">
                <a:solidFill>
                  <a:srgbClr val="163794"/>
                </a:solidFill>
              </a:rPr>
              <a:t>floorplan</a:t>
            </a:r>
            <a:r>
              <a:rPr lang="en-US" sz="3200" b="1" dirty="0">
                <a:solidFill>
                  <a:srgbClr val="163794"/>
                </a:solidFill>
              </a:rPr>
              <a:t>, </a:t>
            </a:r>
            <a:r>
              <a:rPr lang="en-US" sz="3200" b="1" dirty="0">
                <a:solidFill>
                  <a:schemeClr val="tx2"/>
                </a:solidFill>
              </a:rPr>
              <a:t>different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163794"/>
                </a:solidFill>
              </a:rPr>
              <a:t>than layout </a:t>
            </a:r>
            <a:r>
              <a:rPr lang="en-US" sz="3200" b="1" dirty="0" err="1">
                <a:solidFill>
                  <a:srgbClr val="163794"/>
                </a:solidFill>
              </a:rPr>
              <a:t>floorplan</a:t>
            </a:r>
            <a:r>
              <a:rPr lang="en-US" sz="3200" b="1" dirty="0">
                <a:solidFill>
                  <a:srgbClr val="163794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27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4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>
                <a:latin typeface="Verdana" pitchFamily="34" charset="0"/>
                <a:ea typeface="SimSun" pitchFamily="2" charset="-122"/>
              </a:rPr>
              <a:t>Temperature </a:t>
            </a:r>
            <a:r>
              <a:rPr lang="en-US" altLang="zh-CN" b="1" dirty="0" smtClean="0">
                <a:latin typeface="Verdana" pitchFamily="34" charset="0"/>
                <a:ea typeface="SimSun" pitchFamily="2" charset="-122"/>
              </a:rPr>
              <a:t>Distribution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" y="1896840"/>
            <a:ext cx="4214813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9" y="1620615"/>
            <a:ext cx="1750219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506" y="1614266"/>
            <a:ext cx="32558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Horizontal or Vertical Gradients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50" y="3203352"/>
            <a:ext cx="5143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017">
            <a:off x="3034204" y="4849599"/>
            <a:ext cx="952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409000" y="3754215"/>
            <a:ext cx="2000250" cy="8683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000" y="3939952"/>
            <a:ext cx="7233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110C</a:t>
            </a:r>
          </a:p>
        </p:txBody>
      </p:sp>
      <p:sp>
        <p:nvSpPr>
          <p:cNvPr id="11" name="Oval 10"/>
          <p:cNvSpPr/>
          <p:nvPr/>
        </p:nvSpPr>
        <p:spPr>
          <a:xfrm>
            <a:off x="3218754" y="5463952"/>
            <a:ext cx="871141" cy="6096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6756" y="5916390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70C0"/>
                </a:solidFill>
                <a:latin typeface="Arial"/>
              </a:rPr>
              <a:t>25C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54310" y="1272952"/>
            <a:ext cx="1346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Bell Shapes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53" y="3522440"/>
            <a:ext cx="2869406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72" y="5648102"/>
            <a:ext cx="8175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 flipV="1">
            <a:off x="6413904" y="5692561"/>
            <a:ext cx="551656" cy="17621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316" y="5735416"/>
            <a:ext cx="5597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Arial"/>
              </a:rPr>
              <a:t>25C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0817" y="5735416"/>
            <a:ext cx="5597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Arial"/>
              </a:rPr>
              <a:t>25C</a:t>
            </a:r>
          </a:p>
        </p:txBody>
      </p:sp>
      <p:sp>
        <p:nvSpPr>
          <p:cNvPr id="19" name="Oval 18"/>
          <p:cNvSpPr/>
          <p:nvPr/>
        </p:nvSpPr>
        <p:spPr>
          <a:xfrm flipV="1">
            <a:off x="6413904" y="5592540"/>
            <a:ext cx="551656" cy="17621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flipV="1">
            <a:off x="6394063" y="5463961"/>
            <a:ext cx="551656" cy="17621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1972" y="1730161"/>
            <a:ext cx="6551794" cy="3970318"/>
          </a:xfrm>
          <a:prstGeom prst="rect">
            <a:avLst/>
          </a:prstGeom>
          <a:solidFill>
            <a:srgbClr val="A3F67A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Conclusion: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Delay/Power Analysis May Need to be Done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1085850" lvl="1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Every Possible Design Operating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Condition.</a:t>
            </a:r>
          </a:p>
          <a:p>
            <a:pPr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(Not only characterized corners.)</a:t>
            </a:r>
          </a:p>
          <a:p>
            <a:pPr marL="1085850" lvl="1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1085850" lvl="1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Considering Non-uniform die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Temperature.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1085850" lvl="1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You need a tool:</a:t>
            </a:r>
          </a:p>
          <a:p>
            <a:pPr marL="1485900" lvl="2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To Arm the Timing/Power Analysis tool </a:t>
            </a:r>
          </a:p>
          <a:p>
            <a:pPr marL="914400" lvl="2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(e.g. Synopsys Prime-Time)</a:t>
            </a:r>
          </a:p>
          <a:p>
            <a:pPr marL="914400" lvl="2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1485900" lvl="2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To Account for Non-uniform Temperature</a:t>
            </a:r>
          </a:p>
          <a:p>
            <a:pPr marL="914400" lvl="2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Of Standard-cells in Delay/Power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89317" y="6040216"/>
            <a:ext cx="5597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Arial"/>
              </a:rPr>
              <a:t>25C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35380" y="1357091"/>
            <a:ext cx="1393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Other Cases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42" y="1660302"/>
            <a:ext cx="1750219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294130" y="5243298"/>
            <a:ext cx="1370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>
                <a:solidFill>
                  <a:srgbClr val="000000"/>
                </a:solidFill>
                <a:latin typeface="Arial"/>
              </a:rPr>
              <a:t>…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>
                <a:solidFill>
                  <a:srgbClr val="000000"/>
                </a:solidFill>
                <a:latin typeface="Arial"/>
              </a:rPr>
              <a:t>Self Heating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>
                <a:solidFill>
                  <a:srgbClr val="000000"/>
                </a:solidFill>
                <a:latin typeface="Arial"/>
              </a:rPr>
              <a:t>…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4394" y="1196753"/>
            <a:ext cx="2864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163794"/>
                </a:solidFill>
                <a:latin typeface="Arial"/>
              </a:rPr>
              <a:t> Non-Uniform </a:t>
            </a:r>
          </a:p>
        </p:txBody>
      </p:sp>
    </p:spTree>
    <p:extLst>
      <p:ext uri="{BB962C8B-B14F-4D97-AF65-F5344CB8AC3E}">
        <p14:creationId xmlns:p14="http://schemas.microsoft.com/office/powerpoint/2010/main" val="326458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22" grpId="1"/>
      <p:bldP spid="23" grpId="0"/>
      <p:bldP spid="23" grpId="1"/>
      <p:bldP spid="25" grpId="0"/>
      <p:bldP spid="25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2362200"/>
            <a:ext cx="67818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Cadence Flow:</a:t>
            </a:r>
          </a:p>
          <a:p>
            <a:pPr marL="1200150" lvl="1" indent="-457200">
              <a:buFontTx/>
              <a:buChar char="-"/>
              <a:defRPr/>
            </a:pPr>
            <a:r>
              <a:rPr lang="en-US" sz="2800" b="1" dirty="0"/>
              <a:t>RTL Compiler </a:t>
            </a:r>
            <a:r>
              <a:rPr lang="en-US" sz="2800" dirty="0"/>
              <a:t>(RC) (v.10.1)</a:t>
            </a:r>
          </a:p>
          <a:p>
            <a:pPr marL="1200150" lvl="1" indent="-457200">
              <a:buFontTx/>
              <a:buChar char="-"/>
              <a:defRPr/>
            </a:pPr>
            <a:r>
              <a:rPr lang="en-US" sz="2800" b="1" dirty="0" err="1"/>
              <a:t>SoC</a:t>
            </a:r>
            <a:r>
              <a:rPr lang="en-US" sz="2800" b="1" dirty="0"/>
              <a:t> Encounter</a:t>
            </a:r>
            <a:r>
              <a:rPr lang="en-US" sz="2800" dirty="0"/>
              <a:t> (v.10.1)</a:t>
            </a:r>
          </a:p>
          <a:p>
            <a:pPr marL="457200" indent="-457200">
              <a:buFontTx/>
              <a:buChar char="-"/>
              <a:defRPr/>
            </a:pPr>
            <a:endParaRPr lang="en-US" sz="2800" dirty="0"/>
          </a:p>
          <a:p>
            <a:pPr marL="457200" indent="-457200">
              <a:buFontTx/>
              <a:buChar char="-"/>
              <a:defRPr/>
            </a:pPr>
            <a:r>
              <a:rPr lang="en-US" sz="2800" dirty="0"/>
              <a:t>Synopsys Flow:</a:t>
            </a:r>
          </a:p>
          <a:p>
            <a:pPr marL="1200150" lvl="1" indent="-457200">
              <a:buFontTx/>
              <a:buChar char="-"/>
              <a:defRPr/>
            </a:pPr>
            <a:r>
              <a:rPr lang="en-US" sz="2800" b="1" dirty="0"/>
              <a:t>Design Compiler</a:t>
            </a:r>
            <a:r>
              <a:rPr lang="en-US" sz="2800" dirty="0"/>
              <a:t> (v2010.03)</a:t>
            </a:r>
          </a:p>
          <a:p>
            <a:pPr marL="1200150" lvl="1" indent="-457200">
              <a:buFontTx/>
              <a:buChar char="-"/>
              <a:defRPr/>
            </a:pPr>
            <a:r>
              <a:rPr lang="en-US" sz="2800" b="1" dirty="0"/>
              <a:t>ICC Compiler</a:t>
            </a:r>
            <a:r>
              <a:rPr lang="en-US" sz="2800" dirty="0"/>
              <a:t> (v2010.03)</a:t>
            </a:r>
            <a:endParaRPr lang="en-US" sz="2800" b="1" dirty="0"/>
          </a:p>
          <a:p>
            <a:pPr marL="1200150" lvl="1" indent="-457200">
              <a:buFontTx/>
              <a:buChar char="-"/>
              <a:defRPr/>
            </a:pPr>
            <a:r>
              <a:rPr lang="en-US" sz="2800" b="1" dirty="0" err="1"/>
              <a:t>PrimeTime</a:t>
            </a:r>
            <a:r>
              <a:rPr lang="en-US" sz="2800" dirty="0"/>
              <a:t> (v2010.06)</a:t>
            </a:r>
          </a:p>
        </p:txBody>
      </p:sp>
      <p:sp>
        <p:nvSpPr>
          <p:cNvPr id="20483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AA0ECA-9F3C-4C27-9017-65A32E78F685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219200" y="198438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err="1">
                <a:latin typeface="Verdana" pitchFamily="34" charset="0"/>
                <a:ea typeface="SimSun" pitchFamily="2" charset="-122"/>
              </a:rPr>
              <a:t>MiMAPT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937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00200" indent="-4572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</a:t>
            </a:r>
            <a:r>
              <a:rPr lang="en-US" sz="3200" b="1" dirty="0" err="1" smtClean="0">
                <a:solidFill>
                  <a:srgbClr val="163794"/>
                </a:solidFill>
              </a:rPr>
              <a:t>crel’s</a:t>
            </a:r>
            <a:r>
              <a:rPr lang="en-US" sz="3200" b="1" dirty="0" smtClean="0">
                <a:solidFill>
                  <a:srgbClr val="163794"/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200" b="1" dirty="0" smtClean="0">
                <a:solidFill>
                  <a:srgbClr val="163794"/>
                </a:solidFill>
              </a:rPr>
              <a:t>ulti-scale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rgbClr val="163794"/>
                </a:solidFill>
              </a:rPr>
              <a:t>nalyzer for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3200" b="1" dirty="0" smtClean="0">
                <a:solidFill>
                  <a:srgbClr val="163794"/>
                </a:solidFill>
              </a:rPr>
              <a:t>ower and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200" b="1" dirty="0" smtClean="0">
                <a:solidFill>
                  <a:srgbClr val="163794"/>
                </a:solidFill>
              </a:rPr>
              <a:t>emperature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065475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/>
              <a:t>Fast</a:t>
            </a:r>
            <a:r>
              <a:rPr lang="en-US" sz="2800" dirty="0"/>
              <a:t> &amp; </a:t>
            </a:r>
            <a:r>
              <a:rPr lang="en-US" sz="2800" b="1" i="1" dirty="0"/>
              <a:t>Accurate</a:t>
            </a:r>
          </a:p>
          <a:p>
            <a:pPr algn="ctr">
              <a:defRPr/>
            </a:pPr>
            <a:r>
              <a:rPr lang="en-US" sz="2800" dirty="0"/>
              <a:t>Detection of Hotspots </a:t>
            </a:r>
          </a:p>
          <a:p>
            <a:pPr algn="ctr">
              <a:defRPr/>
            </a:pPr>
            <a:r>
              <a:rPr lang="en-US" sz="2800" dirty="0"/>
              <a:t>(</a:t>
            </a:r>
            <a:r>
              <a:rPr lang="en-US" sz="2800" b="1" i="1" dirty="0"/>
              <a:t>Spatial </a:t>
            </a:r>
            <a:r>
              <a:rPr lang="en-US" sz="2800" dirty="0"/>
              <a:t>and </a:t>
            </a:r>
            <a:r>
              <a:rPr lang="en-US" sz="2800" b="1" i="1" dirty="0"/>
              <a:t>Temporal</a:t>
            </a:r>
            <a:r>
              <a:rPr lang="en-US" sz="2800" dirty="0"/>
              <a:t> coordinates)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3124200"/>
            <a:ext cx="67818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/>
              <a:t>Acceleration</a:t>
            </a:r>
            <a:r>
              <a:rPr lang="en-US" sz="3200" dirty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Do thermal simulation at </a:t>
            </a:r>
            <a:r>
              <a:rPr lang="en-US" sz="2800" i="1" dirty="0"/>
              <a:t>RT Level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Switch to </a:t>
            </a:r>
            <a:r>
              <a:rPr lang="en-US" sz="2800" i="1" dirty="0"/>
              <a:t>Gate Level</a:t>
            </a:r>
            <a:r>
              <a:rPr lang="en-US" sz="2800" dirty="0"/>
              <a:t> when necessary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2535249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2601925"/>
            <a:ext cx="517525" cy="52228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437435" y="3141663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MiMAPT</a:t>
            </a:r>
            <a:r>
              <a:rPr lang="en-US" sz="2800" dirty="0"/>
              <a:t> </a:t>
            </a:r>
            <a:r>
              <a:rPr lang="en-US" sz="2800" b="1" dirty="0"/>
              <a:t>integrates</a:t>
            </a:r>
            <a:r>
              <a:rPr lang="en-US" sz="2800" dirty="0"/>
              <a:t> into </a:t>
            </a:r>
            <a:r>
              <a:rPr lang="en-US" sz="2800" b="1" dirty="0"/>
              <a:t>Standard</a:t>
            </a:r>
            <a:r>
              <a:rPr lang="en-US" sz="2800" dirty="0"/>
              <a:t> ASIC design flow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29910" y="2590800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83875" y="2620963"/>
            <a:ext cx="517525" cy="52228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2430475"/>
            <a:ext cx="6781800" cy="4046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/>
              <a:t>MiMAPT</a:t>
            </a:r>
            <a:r>
              <a:rPr lang="en-US" sz="3200" b="1" dirty="0"/>
              <a:t> Understands</a:t>
            </a:r>
            <a:r>
              <a:rPr lang="en-US" sz="3200" dirty="0"/>
              <a:t>: </a:t>
            </a:r>
          </a:p>
          <a:p>
            <a:pPr>
              <a:defRPr/>
            </a:pPr>
            <a:r>
              <a:rPr lang="en-US" sz="2800" dirty="0"/>
              <a:t>Standard design flow file formats:</a:t>
            </a:r>
            <a:endParaRPr lang="en-US" sz="2800" i="1" dirty="0"/>
          </a:p>
          <a:p>
            <a:pPr marL="1257300" lvl="1" indent="-5143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.LIB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.LEF</a:t>
            </a:r>
            <a:r>
              <a:rPr lang="en-US" sz="2800" dirty="0"/>
              <a:t> : </a:t>
            </a:r>
            <a:r>
              <a:rPr lang="en-US" sz="2800" dirty="0" err="1"/>
              <a:t>Std</a:t>
            </a:r>
            <a:r>
              <a:rPr lang="en-US" sz="2800" dirty="0"/>
              <a:t>-cell Lib.</a:t>
            </a:r>
          </a:p>
          <a:p>
            <a:pPr marL="1257300" lvl="1" indent="-5143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.DEF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.TCL</a:t>
            </a:r>
            <a:r>
              <a:rPr lang="en-US" sz="2800" dirty="0"/>
              <a:t>: physical info </a:t>
            </a:r>
          </a:p>
          <a:p>
            <a:pPr marL="1257300" lvl="1" indent="-514350">
              <a:buFont typeface="Arial" pitchFamily="34" charset="0"/>
              <a:buChar char="•"/>
              <a:defRPr/>
            </a:pPr>
            <a:r>
              <a:rPr lang="en-US" sz="2800" dirty="0"/>
              <a:t>...</a:t>
            </a:r>
          </a:p>
          <a:p>
            <a:pPr>
              <a:defRPr/>
            </a:pPr>
            <a:r>
              <a:rPr lang="en-US" sz="2800" dirty="0"/>
              <a:t>Tool report formats: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r>
              <a:rPr lang="en-US" sz="2800" b="1" dirty="0"/>
              <a:t>Synthesizer</a:t>
            </a:r>
            <a:r>
              <a:rPr lang="en-US" sz="2800" dirty="0"/>
              <a:t> power report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r>
              <a:rPr lang="en-US" sz="2800" b="1" dirty="0"/>
              <a:t>Timing/Power analysis</a:t>
            </a:r>
            <a:r>
              <a:rPr lang="en-US" sz="2800" dirty="0"/>
              <a:t> tool power/delay reports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259013"/>
            <a:ext cx="251618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192588"/>
            <a:ext cx="2330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86200" y="2665424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86200" y="2727337"/>
            <a:ext cx="517525" cy="523875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33400" y="3082937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MiMAPT</a:t>
            </a:r>
            <a:r>
              <a:rPr lang="en-US" sz="2800" dirty="0"/>
              <a:t> is </a:t>
            </a:r>
            <a:r>
              <a:rPr lang="en-US" sz="2800" b="1" dirty="0"/>
              <a:t>not limited </a:t>
            </a:r>
            <a:r>
              <a:rPr lang="en-US" sz="2800" dirty="0"/>
              <a:t>to a </a:t>
            </a:r>
            <a:r>
              <a:rPr lang="en-US" sz="2800" b="1" dirty="0"/>
              <a:t>specific</a:t>
            </a:r>
            <a:r>
              <a:rPr lang="en-US" sz="2800" dirty="0"/>
              <a:t> thermal simulation engine </a:t>
            </a:r>
          </a:p>
          <a:p>
            <a:pPr algn="ctr">
              <a:defRPr/>
            </a:pPr>
            <a:r>
              <a:rPr lang="en-US" sz="2800" dirty="0"/>
              <a:t>(currently uses </a:t>
            </a:r>
            <a:r>
              <a:rPr lang="en-US" sz="2800" b="1" dirty="0"/>
              <a:t>Hotspot</a:t>
            </a:r>
            <a:r>
              <a:rPr lang="en-US" sz="2800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2554069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88275" y="2590800"/>
            <a:ext cx="517525" cy="523875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772400" y="3168650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Merged Virtual Chip Analysis:</a:t>
            </a:r>
          </a:p>
          <a:p>
            <a:pPr algn="ctr">
              <a:defRPr/>
            </a:pPr>
            <a:r>
              <a:rPr lang="en-US" sz="2800" dirty="0" smtClean="0"/>
              <a:t>Even if final chip is not ready, you can obtain thermal estimates.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3" y="1268666"/>
            <a:ext cx="6673487" cy="523882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7162800" y="3082925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MiMAPT</a:t>
            </a:r>
            <a:r>
              <a:rPr lang="en-US" sz="2800" dirty="0"/>
              <a:t> </a:t>
            </a:r>
            <a:r>
              <a:rPr lang="en-US" sz="2800" dirty="0" smtClean="0"/>
              <a:t>Performs delay/power and thermal analysis considering </a:t>
            </a:r>
            <a:r>
              <a:rPr lang="en-US" sz="2800" b="1" dirty="0" smtClean="0"/>
              <a:t>temperature non-uniformities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91710" y="2532062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9845675" y="2562225"/>
            <a:ext cx="517525" cy="52228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5" y="1219200"/>
            <a:ext cx="4544605" cy="24688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3" y="3730752"/>
            <a:ext cx="454460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556" grpId="0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25" grpId="0"/>
      <p:bldP spid="30" grpId="0" animBg="1"/>
      <p:bldP spid="31" grpId="0" animBg="1"/>
      <p:bldP spid="32" grpId="0" animBg="1"/>
      <p:bldP spid="32" grpId="1" animBg="1"/>
      <p:bldP spid="33" grpId="0"/>
      <p:bldP spid="33" grpId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3513"/>
            <a:ext cx="8485188" cy="563562"/>
          </a:xfrm>
        </p:spPr>
        <p:txBody>
          <a:bodyPr/>
          <a:lstStyle/>
          <a:p>
            <a:pPr algn="l"/>
            <a:r>
              <a:rPr lang="en-US" altLang="zh-CN" b="1" dirty="0">
                <a:latin typeface="Verdana" pitchFamily="34" charset="0"/>
                <a:ea typeface="SimSun" pitchFamily="2" charset="-122"/>
              </a:rPr>
              <a:t>Non-uniform Temperature </a:t>
            </a:r>
            <a:r>
              <a:rPr lang="en-US" altLang="zh-CN" b="1" dirty="0" smtClean="0">
                <a:latin typeface="Verdana" pitchFamily="34" charset="0"/>
                <a:ea typeface="SimSun" pitchFamily="2" charset="-122"/>
              </a:rPr>
              <a:t>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8040" y="1143013"/>
            <a:ext cx="19375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Critical</a:t>
            </a:r>
          </a:p>
          <a:p>
            <a:pPr algn="ctr"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Timing Path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9975" y="1259480"/>
            <a:ext cx="11416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Period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4940" y="1238858"/>
            <a:ext cx="1904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Total 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4717" y="1238858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Static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0" y="1238858"/>
            <a:ext cx="24769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Dynamic Power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924691" y="2308810"/>
            <a:ext cx="6660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40nmLP – VDD=0.81v </a:t>
            </a:r>
            <a:r>
              <a:rPr lang="en-US" sz="1400" b="1" dirty="0" smtClean="0">
                <a:solidFill>
                  <a:schemeClr val="tx2"/>
                </a:solidFill>
              </a:rPr>
              <a:t>(</a:t>
            </a:r>
            <a:r>
              <a:rPr lang="en-US" sz="1400" b="1" dirty="0">
                <a:solidFill>
                  <a:schemeClr val="tx2"/>
                </a:solidFill>
              </a:rPr>
              <a:t>X : pattern number</a:t>
            </a:r>
            <a:r>
              <a:rPr lang="en-US" sz="1400" b="1" dirty="0" smtClean="0">
                <a:solidFill>
                  <a:schemeClr val="tx2"/>
                </a:solidFill>
              </a:rPr>
              <a:t>) 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2862" y="1243620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Static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1259" y="1259480"/>
            <a:ext cx="11416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</a:rPr>
              <a:t>Period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4967" y="1143013"/>
            <a:ext cx="19375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Critical</a:t>
            </a:r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Timing Path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79755" y="1981200"/>
            <a:ext cx="10715865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2964379" y="4324350"/>
            <a:ext cx="4577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40nmLP – VDD=1.21v </a:t>
            </a:r>
            <a:r>
              <a:rPr lang="en-US" sz="1400" b="1" dirty="0">
                <a:solidFill>
                  <a:schemeClr val="tx2"/>
                </a:solidFill>
              </a:rPr>
              <a:t>(X : pattern number)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7" y="2708920"/>
            <a:ext cx="111612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" y="4762748"/>
            <a:ext cx="11175723" cy="154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89987" y="2780935"/>
            <a:ext cx="11205641" cy="1457325"/>
            <a:chOff x="9793063" y="2763763"/>
            <a:chExt cx="8964513" cy="145732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3063" y="2763763"/>
              <a:ext cx="8964513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 bwMode="auto">
            <a:xfrm>
              <a:off x="10116616" y="3861048"/>
              <a:ext cx="8568952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61322" y="2852936"/>
            <a:ext cx="11224308" cy="1219200"/>
            <a:chOff x="9778130" y="1040016"/>
            <a:chExt cx="8979446" cy="1219200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130" y="1040016"/>
              <a:ext cx="8979446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10044608" y="1988840"/>
              <a:ext cx="8568952" cy="793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40" name="Group 10239"/>
          <p:cNvGrpSpPr/>
          <p:nvPr/>
        </p:nvGrpSpPr>
        <p:grpSpPr>
          <a:xfrm>
            <a:off x="53292" y="5013176"/>
            <a:ext cx="11224308" cy="1257300"/>
            <a:chOff x="9778130" y="4724400"/>
            <a:chExt cx="8979446" cy="1257300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130" y="4724400"/>
              <a:ext cx="8979446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10116616" y="5661248"/>
              <a:ext cx="8568952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50" name="Group 10249"/>
          <p:cNvGrpSpPr/>
          <p:nvPr/>
        </p:nvGrpSpPr>
        <p:grpSpPr>
          <a:xfrm>
            <a:off x="76207" y="5013189"/>
            <a:ext cx="11222881" cy="1209675"/>
            <a:chOff x="9779271" y="6165304"/>
            <a:chExt cx="8978305" cy="1209675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271" y="6165304"/>
              <a:ext cx="897830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248" name="Straight Connector 10247"/>
            <p:cNvCxnSpPr/>
            <p:nvPr/>
          </p:nvCxnSpPr>
          <p:spPr bwMode="auto">
            <a:xfrm>
              <a:off x="10188624" y="6957392"/>
              <a:ext cx="8496944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252" name="Straight Arrow Connector 10251"/>
          <p:cNvCxnSpPr/>
          <p:nvPr/>
        </p:nvCxnSpPr>
        <p:spPr bwMode="auto">
          <a:xfrm>
            <a:off x="5105400" y="5229200"/>
            <a:ext cx="0" cy="6488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253" name="TextBox 10252"/>
          <p:cNvSpPr txBox="1"/>
          <p:nvPr/>
        </p:nvSpPr>
        <p:spPr>
          <a:xfrm>
            <a:off x="5542130" y="5169972"/>
            <a:ext cx="59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5.4mW </a:t>
            </a:r>
            <a:r>
              <a:rPr lang="en-US" sz="1800" b="1" dirty="0" smtClean="0">
                <a:solidFill>
                  <a:schemeClr val="tx1"/>
                </a:solidFill>
                <a:sym typeface="Wingdings" pitchFamily="2" charset="2"/>
              </a:rPr>
              <a:t> Example chip: Intel SCC: ~3 Watts difference in real static power and estimated one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0255" name="Straight Arrow Connector 10254"/>
          <p:cNvCxnSpPr/>
          <p:nvPr/>
        </p:nvCxnSpPr>
        <p:spPr bwMode="auto">
          <a:xfrm>
            <a:off x="5105400" y="3140968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256" name="TextBox 10255"/>
          <p:cNvSpPr txBox="1"/>
          <p:nvPr/>
        </p:nvSpPr>
        <p:spPr>
          <a:xfrm>
            <a:off x="5195647" y="3124208"/>
            <a:ext cx="615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17MHz (Real running frequency: 271MHz, estimated one: 288MHz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034480" y="2442865"/>
            <a:ext cx="0" cy="13444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34384" y="1981212"/>
            <a:ext cx="3227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Value at uniform 50C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7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11" grpId="0"/>
      <p:bldP spid="11" grpId="1"/>
      <p:bldP spid="12" grpId="0"/>
      <p:bldP spid="13" grpId="0"/>
      <p:bldP spid="10253" grpId="0"/>
      <p:bldP spid="10253" grpId="1"/>
      <p:bldP spid="10256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DA0E122-6ECA-43B0-8408-FB5E1367C5D5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19200" y="198438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Example </a:t>
            </a:r>
            <a:r>
              <a:rPr lang="en-US" altLang="zh-CN" sz="3200" b="1" dirty="0" err="1" smtClean="0">
                <a:latin typeface="Verdana" pitchFamily="34" charset="0"/>
                <a:ea typeface="SimSun" pitchFamily="2" charset="-122"/>
              </a:rPr>
              <a:t>MiMAPT</a:t>
            </a:r>
            <a:r>
              <a:rPr lang="en-US" altLang="zh-CN" sz="3200" b="1" dirty="0" smtClean="0">
                <a:latin typeface="Verdana" pitchFamily="34" charset="0"/>
                <a:ea typeface="SimSun" pitchFamily="2" charset="-122"/>
              </a:rPr>
              <a:t> Operation</a:t>
            </a:r>
            <a:endParaRPr lang="en-US" altLang="zh-CN" sz="3200" b="1" dirty="0">
              <a:solidFill>
                <a:schemeClr val="accent1"/>
              </a:solidFill>
              <a:latin typeface="Verdana" pitchFamily="34" charset="0"/>
              <a:ea typeface="SimSun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" y="1219200"/>
            <a:ext cx="1132957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" y="2590800"/>
            <a:ext cx="11329570" cy="1900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" y="4603529"/>
            <a:ext cx="11325140" cy="1860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136273"/>
            <a:ext cx="7696200" cy="54002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7200" y="1066801"/>
            <a:ext cx="6096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6 0.050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 0.05047 L 0.10334 0.0944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7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35.1|12.5"/>
</p:tagLst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国外精美的的PPT模板及图标之二">
  <a:themeElements>
    <a:clrScheme name="国外精美的的PPT模板及图标之二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国外精美的的PPT模板及图标之二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国外精美的的PPT模板及图标之二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外精美的的PPT模板及图标之二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外精美的的PPT模板及图标之二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TET_Templat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TET_Templat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ITET_Templat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18658</TotalTime>
  <Words>2421</Words>
  <Application>Microsoft Office PowerPoint</Application>
  <PresentationFormat>Custom</PresentationFormat>
  <Paragraphs>730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2_Office Theme</vt:lpstr>
      <vt:lpstr>2_Personalizza struttura</vt:lpstr>
      <vt:lpstr>1_国外精美的的PPT模板及图标之二</vt:lpstr>
      <vt:lpstr>3_Personalizza struttura</vt:lpstr>
      <vt:lpstr>ITET_Template</vt:lpstr>
      <vt:lpstr>1_ITET_Template</vt:lpstr>
      <vt:lpstr>2_ITET_Template</vt:lpstr>
      <vt:lpstr>PowerPoint Presentation</vt:lpstr>
      <vt:lpstr>PowerPoint Presentation</vt:lpstr>
      <vt:lpstr>Outline</vt:lpstr>
      <vt:lpstr>PowerPoint Presentation</vt:lpstr>
      <vt:lpstr>PowerPoint Presentation</vt:lpstr>
      <vt:lpstr>Temperature Distribution</vt:lpstr>
      <vt:lpstr>PowerPoint Presentation</vt:lpstr>
      <vt:lpstr>Non-uniform Temperature Map</vt:lpstr>
      <vt:lpstr>PowerPoint Presentation</vt:lpstr>
      <vt:lpstr>PowerPoint Presentation</vt:lpstr>
      <vt:lpstr>PowerPoint Presentation</vt:lpstr>
      <vt:lpstr>3D MPSoCs with Stacked DRAMs</vt:lpstr>
      <vt:lpstr>Transaction Level Modeling</vt:lpstr>
      <vt:lpstr>PowerPoint Presentation</vt:lpstr>
      <vt:lpstr>Temperature Variation Aware Bank-wise Refresh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Heterogeneous Hardware Architecture</vt:lpstr>
      <vt:lpstr>PowerPoint Presentation</vt:lpstr>
      <vt:lpstr>Conclusions</vt:lpstr>
      <vt:lpstr>Outputs!</vt:lpstr>
      <vt:lpstr>Ideas for Future Work</vt:lpstr>
      <vt:lpstr>Publications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zhuguomei</dc:creator>
  <cp:lastModifiedBy>sadri</cp:lastModifiedBy>
  <cp:revision>1694</cp:revision>
  <cp:lastPrinted>2014-01-30T22:03:58Z</cp:lastPrinted>
  <dcterms:created xsi:type="dcterms:W3CDTF">2007-11-15T04:51:27Z</dcterms:created>
  <dcterms:modified xsi:type="dcterms:W3CDTF">2014-03-09T10:50:41Z</dcterms:modified>
</cp:coreProperties>
</file>