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  <p:sldMasterId id="2147483709" r:id="rId2"/>
  </p:sldMasterIdLst>
  <p:notesMasterIdLst>
    <p:notesMasterId r:id="rId18"/>
  </p:notesMasterIdLst>
  <p:handoutMasterIdLst>
    <p:handoutMasterId r:id="rId19"/>
  </p:handoutMasterIdLst>
  <p:sldIdLst>
    <p:sldId id="256" r:id="rId3"/>
    <p:sldId id="315" r:id="rId4"/>
    <p:sldId id="422" r:id="rId5"/>
    <p:sldId id="423" r:id="rId6"/>
    <p:sldId id="424" r:id="rId7"/>
    <p:sldId id="425" r:id="rId8"/>
    <p:sldId id="426" r:id="rId9"/>
    <p:sldId id="427" r:id="rId10"/>
    <p:sldId id="428" r:id="rId11"/>
    <p:sldId id="429" r:id="rId12"/>
    <p:sldId id="430" r:id="rId13"/>
    <p:sldId id="431" r:id="rId14"/>
    <p:sldId id="432" r:id="rId15"/>
    <p:sldId id="433" r:id="rId16"/>
    <p:sldId id="434" r:id="rId17"/>
  </p:sldIdLst>
  <p:sldSz cx="11430000" cy="6858000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66"/>
    <a:srgbClr val="00FF00"/>
    <a:srgbClr val="FF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4" autoAdjust="0"/>
    <p:restoredTop sz="99842" autoAdjust="0"/>
  </p:normalViewPr>
  <p:slideViewPr>
    <p:cSldViewPr>
      <p:cViewPr>
        <p:scale>
          <a:sx n="70" d="100"/>
          <a:sy n="70" d="100"/>
        </p:scale>
        <p:origin x="-96" y="-342"/>
      </p:cViewPr>
      <p:guideLst>
        <p:guide orient="horz" pos="672"/>
        <p:guide pos="3408"/>
      </p:guideLst>
    </p:cSldViewPr>
  </p:slideViewPr>
  <p:outlineViewPr>
    <p:cViewPr varScale="1">
      <p:scale>
        <a:sx n="170" d="200"/>
        <a:sy n="170" d="200"/>
      </p:scale>
      <p:origin x="18" y="18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E87E0A4-4336-4E41-9480-E9E39416A9C7}" type="datetimeFigureOut">
              <a:rPr lang="en-US"/>
              <a:pPr>
                <a:defRPr/>
              </a:pPr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0909D3C-5AA3-43E3-9365-60E23AE9A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0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9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71500" y="685800"/>
            <a:ext cx="5711825" cy="342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</p:sp>
      <p:sp>
        <p:nvSpPr>
          <p:cNvPr id="6150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defRPr>
            </a:lvl1pPr>
          </a:lstStyle>
          <a:p>
            <a:pPr>
              <a:defRPr/>
            </a:pPr>
            <a:fld id="{431D672A-C774-4B3F-A98F-C9C923A25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7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3E22D0A1-5340-442F-8FAC-F43BFE7F30B5}" type="slidenum">
              <a:rPr lang="en-US" sz="120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pPr eaLnBrk="1" hangingPunct="1">
                <a:defRPr/>
              </a:pPr>
              <a:t>1</a:t>
            </a:fld>
            <a:endParaRPr lang="en-US" sz="1200" smtClean="0">
              <a:solidFill>
                <a:srgbClr val="000000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buSzPct val="100000"/>
              <a:defRPr/>
            </a:pPr>
            <a:fld id="{7058CDE2-0283-4CB2-9601-CED4CF60E95D}" type="slidenum">
              <a:rPr lang="en-US" sz="120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pPr algn="r" eaLnBrk="1" hangingPunct="1">
                <a:buSzPct val="100000"/>
                <a:defRPr/>
              </a:pPr>
              <a:t>1</a:t>
            </a:fld>
            <a:endParaRPr lang="en-US" sz="1200" smtClean="0">
              <a:solidFill>
                <a:srgbClr val="000000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41986" name="Text Box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571500" y="685800"/>
            <a:ext cx="5715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1987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450"/>
              </a:spcBef>
              <a:buFont typeface="Times New Roman" charset="0"/>
              <a:buNone/>
              <a:defRPr/>
            </a:pPr>
            <a:endParaRPr lang="it-IT">
              <a:cs typeface="WenQuanYi Zen Hei" charset="0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buSzPct val="100000"/>
              <a:defRPr/>
            </a:pPr>
            <a:fld id="{79BC4346-516A-481B-B9E3-1EE1A36E3D88}" type="slidenum">
              <a:rPr lang="en-US" sz="1200" smtClean="0">
                <a:solidFill>
                  <a:srgbClr val="163794"/>
                </a:solidFill>
                <a:ea typeface="SimSun" pitchFamily="2" charset="-122"/>
              </a:rPr>
              <a:pPr algn="r" eaLnBrk="1" hangingPunct="1">
                <a:buSzPct val="100000"/>
                <a:defRPr/>
              </a:pPr>
              <a:t>1</a:t>
            </a:fld>
            <a:endParaRPr lang="en-US" sz="1200" smtClean="0">
              <a:solidFill>
                <a:srgbClr val="163794"/>
              </a:solidFill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73088" y="685800"/>
            <a:ext cx="5708650" cy="34258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8675" name="Segnaposto note 2"/>
          <p:cNvSpPr txBox="1">
            <a:spLocks noGrp="1"/>
          </p:cNvSpPr>
          <p:nvPr>
            <p:ph type="body" sz="quarter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spcBef>
                <a:spcPct val="0"/>
              </a:spcBef>
              <a:buFont typeface="Times New Roman" charset="0"/>
              <a:buNone/>
              <a:defRPr/>
            </a:pPr>
            <a:endParaRPr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73088" y="685800"/>
            <a:ext cx="5708650" cy="34258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8675" name="Segnaposto note 2"/>
          <p:cNvSpPr txBox="1">
            <a:spLocks noGrp="1"/>
          </p:cNvSpPr>
          <p:nvPr>
            <p:ph type="body" sz="quarter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spcBef>
                <a:spcPct val="0"/>
              </a:spcBef>
              <a:buFont typeface="Times New Roman" charset="0"/>
              <a:buNone/>
              <a:defRPr/>
            </a:pPr>
            <a:endParaRPr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130425"/>
            <a:ext cx="97155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3886200"/>
            <a:ext cx="80010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29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9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86750" y="-88900"/>
            <a:ext cx="2570163" cy="576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-88900"/>
            <a:ext cx="7562850" cy="576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42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-88900"/>
            <a:ext cx="8483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4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/>
        </p:nvSpPr>
        <p:spPr bwMode="ltGray">
          <a:xfrm>
            <a:off x="0" y="6611938"/>
            <a:ext cx="11430000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endParaRPr lang="it-IT" sz="1800">
              <a:solidFill>
                <a:srgbClr val="163794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714262" y="5867400"/>
            <a:ext cx="819195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0" y="4868864"/>
            <a:ext cx="11430000" cy="720725"/>
          </a:xfr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</p:spPr>
        <p:txBody>
          <a:bodyPr/>
          <a:lstStyle>
            <a:lvl1pPr>
              <a:defRPr sz="4000"/>
            </a:lvl1pPr>
          </a:lstStyle>
          <a:p>
            <a:r>
              <a:rPr lang="en-US" altLang="ko-KR" dirty="0"/>
              <a:t>Click to edit Master title</a:t>
            </a:r>
            <a:br>
              <a:rPr lang="en-US" altLang="ko-KR" dirty="0"/>
            </a:br>
            <a:r>
              <a:rPr lang="en-US" altLang="ko-KR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3016338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lvl1pPr>
          </a:lstStyle>
          <a:p>
            <a:pPr>
              <a:defRPr/>
            </a:pPr>
            <a:fld id="{8C3ED35B-51D1-467A-B56D-18FD68067C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2182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3163" y="4406901"/>
            <a:ext cx="971573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03163" y="2906713"/>
            <a:ext cx="971573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lvl1pPr>
          </a:lstStyle>
          <a:p>
            <a:pPr>
              <a:defRPr/>
            </a:pPr>
            <a:fld id="{441CC44E-2938-4F9F-A7E6-E2549C9ADFD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750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71421" y="1152526"/>
            <a:ext cx="5066596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790395" y="1152526"/>
            <a:ext cx="5068184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lvl1pPr>
          </a:lstStyle>
          <a:p>
            <a:pPr>
              <a:defRPr/>
            </a:pPr>
            <a:fld id="{55E3C445-7DA1-4FD7-9C75-E9234BA4CC3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7594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21" y="274638"/>
            <a:ext cx="1028715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71421" y="1535113"/>
            <a:ext cx="505072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71421" y="2174875"/>
            <a:ext cx="505072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806269" y="1535113"/>
            <a:ext cx="505231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806269" y="2174875"/>
            <a:ext cx="505231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lvl1pPr>
          </a:lstStyle>
          <a:p>
            <a:pPr>
              <a:defRPr/>
            </a:pPr>
            <a:fld id="{D94C6374-40AB-4515-A0CA-2DFE0A556DA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81239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lvl1pPr>
          </a:lstStyle>
          <a:p>
            <a:pPr>
              <a:defRPr/>
            </a:pPr>
            <a:fld id="{D334136E-0449-4C1A-A85C-29C5235776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033443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lvl1pPr>
          </a:lstStyle>
          <a:p>
            <a:pPr>
              <a:defRPr/>
            </a:pPr>
            <a:fld id="{1DA0E122-6ECA-43B0-8408-FB5E1367C5D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003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464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20" y="273050"/>
            <a:ext cx="376026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68193" y="273051"/>
            <a:ext cx="639038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71420" y="1435101"/>
            <a:ext cx="376026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lvl1pPr>
          </a:lstStyle>
          <a:p>
            <a:pPr>
              <a:defRPr/>
            </a:pPr>
            <a:fld id="{A5899860-ACE0-4ADC-A936-17D6363FC84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7955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39652" y="4800600"/>
            <a:ext cx="685863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39652" y="612775"/>
            <a:ext cx="685863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239652" y="5367338"/>
            <a:ext cx="685863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lvl1pPr>
          </a:lstStyle>
          <a:p>
            <a:pPr>
              <a:defRPr/>
            </a:pPr>
            <a:fld id="{BD4FCBB8-C322-40CB-AC3B-4E1FFC68ED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11044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lvl1pPr>
          </a:lstStyle>
          <a:p>
            <a:pPr>
              <a:defRPr/>
            </a:pPr>
            <a:fld id="{E3D3C706-212D-4D1E-B92A-FB7E682E77B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40614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287187" y="163514"/>
            <a:ext cx="2571393" cy="623728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71421" y="163514"/>
            <a:ext cx="7563387" cy="623728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lvl1pPr>
          </a:lstStyle>
          <a:p>
            <a:pPr>
              <a:defRPr/>
            </a:pPr>
            <a:fld id="{84116E2B-9E0F-4FE2-BBA5-1DC2C44936B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780319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olo e testo sopr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66647" y="163513"/>
            <a:ext cx="8485596" cy="56356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571421" y="1152525"/>
            <a:ext cx="10287159" cy="25479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71421" y="3852864"/>
            <a:ext cx="10287159" cy="25479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lvl1pPr>
          </a:lstStyle>
          <a:p>
            <a:pPr>
              <a:defRPr/>
            </a:pPr>
            <a:fld id="{19A8562A-1FB8-40ED-8093-351FE14D48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51398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66647" y="163513"/>
            <a:ext cx="8485596" cy="56356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571421" y="1152526"/>
            <a:ext cx="10287159" cy="5248275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lvl1pPr>
          </a:lstStyle>
          <a:p>
            <a:pPr>
              <a:defRPr/>
            </a:pPr>
            <a:fld id="{2E6D3D4E-AD3E-4F2B-A846-AF814721E4C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106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288" y="4406900"/>
            <a:ext cx="97155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3288" y="2906713"/>
            <a:ext cx="97155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3844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152525"/>
            <a:ext cx="50657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9613" y="1152525"/>
            <a:ext cx="50673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1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535113"/>
            <a:ext cx="50498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174875"/>
            <a:ext cx="50498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7075" y="1535113"/>
            <a:ext cx="50514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7075" y="2174875"/>
            <a:ext cx="50514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1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8696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3050"/>
            <a:ext cx="376078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3" y="273050"/>
            <a:ext cx="638968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1435100"/>
            <a:ext cx="376078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7798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963" y="4800600"/>
            <a:ext cx="6858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39963" y="612775"/>
            <a:ext cx="6858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963" y="5367338"/>
            <a:ext cx="6858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89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6611938"/>
            <a:ext cx="11431588" cy="26035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152525"/>
            <a:ext cx="102854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66850" y="-88900"/>
            <a:ext cx="8483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43" r:id="rId1"/>
    <p:sldLayoutId id="2147485844" r:id="rId2"/>
    <p:sldLayoutId id="2147485845" r:id="rId3"/>
    <p:sldLayoutId id="2147485846" r:id="rId4"/>
    <p:sldLayoutId id="2147485847" r:id="rId5"/>
    <p:sldLayoutId id="2147485848" r:id="rId6"/>
    <p:sldLayoutId id="2147485849" r:id="rId7"/>
    <p:sldLayoutId id="2147485850" r:id="rId8"/>
    <p:sldLayoutId id="2147485851" r:id="rId9"/>
    <p:sldLayoutId id="2147485852" r:id="rId10"/>
    <p:sldLayoutId id="2147485853" r:id="rId11"/>
    <p:sldLayoutId id="2147485854" r:id="rId12"/>
  </p:sldLayoutIdLst>
  <p:timing>
    <p:tnLst>
      <p:par>
        <p:cTn id="1" dur="indefinite" restart="never" nodeType="tmRoot"/>
      </p:par>
    </p:tnLst>
  </p:timing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FFFFFF"/>
          </a:solidFill>
          <a:latin typeface="Verdana" charset="0"/>
          <a:ea typeface="ＭＳ Ｐゴシック" charset="0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FFFFFF"/>
          </a:solidFill>
          <a:latin typeface="Verdana" charset="0"/>
          <a:ea typeface="ＭＳ Ｐゴシック" charset="0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FFFFFF"/>
          </a:solidFill>
          <a:latin typeface="Verdana" charset="0"/>
          <a:ea typeface="ＭＳ Ｐゴシック" charset="0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FFFFFF"/>
          </a:solidFill>
          <a:latin typeface="Verdana" charset="0"/>
          <a:ea typeface="ＭＳ Ｐゴシック" charset="0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FFFFFF"/>
          </a:solidFill>
          <a:latin typeface="Verdana" charset="0"/>
          <a:ea typeface="ＭＳ Ｐゴシック" charset="0"/>
          <a:cs typeface="ＭＳ Ｐゴシック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FFFFFF"/>
          </a:solidFill>
          <a:latin typeface="Verdana" charset="0"/>
          <a:ea typeface="ＭＳ Ｐゴシック" charset="0"/>
          <a:cs typeface="ＭＳ Ｐゴシック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FFFFFF"/>
          </a:solidFill>
          <a:latin typeface="Verdana" charset="0"/>
          <a:ea typeface="ＭＳ Ｐゴシック" charset="0"/>
          <a:cs typeface="ＭＳ Ｐゴシック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FFFFFF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163794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163794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163794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163794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163794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163794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163794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163794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163794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ltGray">
          <a:xfrm>
            <a:off x="0" y="0"/>
            <a:ext cx="11430000" cy="836613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it-IT" sz="1800">
              <a:solidFill>
                <a:srgbClr val="163794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152525"/>
            <a:ext cx="102870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64713" y="6524625"/>
            <a:ext cx="1189037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200">
                <a:solidFill>
                  <a:srgbClr val="000000"/>
                </a:solidFill>
                <a:latin typeface="Verdana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C480FB3A-FAF9-4526-9DC7-D3710D1E51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466850" y="163513"/>
            <a:ext cx="8485188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30" name="Text Box 16"/>
          <p:cNvSpPr txBox="1">
            <a:spLocks noChangeArrowheads="1"/>
          </p:cNvSpPr>
          <p:nvPr/>
        </p:nvSpPr>
        <p:spPr bwMode="gray">
          <a:xfrm>
            <a:off x="0" y="838200"/>
            <a:ext cx="11430000" cy="2444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>
              <a:spcBef>
                <a:spcPct val="50000"/>
              </a:spcBef>
              <a:defRPr/>
            </a:pPr>
            <a:endParaRPr lang="zh-CN" altLang="en-US" sz="1000" b="1" smtClean="0">
              <a:solidFill>
                <a:srgbClr val="FFFFFF"/>
              </a:solidFill>
              <a:latin typeface="Verdana" charset="0"/>
              <a:ea typeface="宋体" charset="0"/>
              <a:cs typeface="宋体" charset="0"/>
            </a:endParaRPr>
          </a:p>
        </p:txBody>
      </p:sp>
      <p:sp>
        <p:nvSpPr>
          <p:cNvPr id="2055" name="Rectangle 20"/>
          <p:cNvSpPr>
            <a:spLocks noChangeArrowheads="1"/>
          </p:cNvSpPr>
          <p:nvPr/>
        </p:nvSpPr>
        <p:spPr bwMode="gray">
          <a:xfrm>
            <a:off x="381000" y="6553200"/>
            <a:ext cx="935831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r>
              <a:rPr lang="en-US" altLang="zh-CN" sz="100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zh-CN" sz="1000" b="1">
                <a:solidFill>
                  <a:srgbClr val="000000"/>
                </a:solidFill>
                <a:latin typeface="Verdana" pitchFamily="34" charset="0"/>
              </a:rPr>
              <a:t>Mohammadsadegh Sadri, Christian Weis, Norbert Wehn, Luca Benini</a:t>
            </a:r>
            <a:r>
              <a:rPr lang="en-US" altLang="zh-CN" sz="1000">
                <a:solidFill>
                  <a:srgbClr val="000000"/>
                </a:solidFill>
                <a:latin typeface="Verdana" pitchFamily="34" charset="0"/>
              </a:rPr>
              <a:t> – </a:t>
            </a:r>
            <a:r>
              <a:rPr lang="en-US" altLang="zh-CN" sz="1000" b="1">
                <a:solidFill>
                  <a:srgbClr val="FF2929"/>
                </a:solidFill>
                <a:latin typeface="Verdana" pitchFamily="34" charset="0"/>
              </a:rPr>
              <a:t>Energy and performance exploration of ACP  Using ZYNQ</a:t>
            </a:r>
            <a:endParaRPr lang="it-IT" sz="1000" b="1">
              <a:solidFill>
                <a:srgbClr val="FF2929"/>
              </a:solidFill>
            </a:endParaRPr>
          </a:p>
        </p:txBody>
      </p:sp>
      <p:sp>
        <p:nvSpPr>
          <p:cNvPr id="2056" name="Rectangle 23"/>
          <p:cNvSpPr>
            <a:spLocks noChangeArrowheads="1"/>
          </p:cNvSpPr>
          <p:nvPr/>
        </p:nvSpPr>
        <p:spPr bwMode="auto">
          <a:xfrm>
            <a:off x="354013" y="6453188"/>
            <a:ext cx="19050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defTabSz="914400"/>
            <a:endParaRPr lang="en-US" altLang="zh-CN" sz="1400">
              <a:solidFill>
                <a:srgbClr val="000000"/>
              </a:solidFill>
              <a:latin typeface="Times New Roman" pitchFamily="18" charset="0"/>
              <a:ea typeface="SimSun" pitchFamily="2" charset="-122"/>
            </a:endParaRPr>
          </a:p>
        </p:txBody>
      </p:sp>
      <p:pic>
        <p:nvPicPr>
          <p:cNvPr id="2057" name="Immagine 9" descr="unibo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55" r:id="rId1"/>
    <p:sldLayoutId id="2147485856" r:id="rId2"/>
    <p:sldLayoutId id="2147485857" r:id="rId3"/>
    <p:sldLayoutId id="2147485858" r:id="rId4"/>
    <p:sldLayoutId id="2147485859" r:id="rId5"/>
    <p:sldLayoutId id="2147485860" r:id="rId6"/>
    <p:sldLayoutId id="2147485861" r:id="rId7"/>
    <p:sldLayoutId id="2147485862" r:id="rId8"/>
    <p:sldLayoutId id="2147485863" r:id="rId9"/>
    <p:sldLayoutId id="2147485864" r:id="rId10"/>
    <p:sldLayoutId id="2147485865" r:id="rId11"/>
    <p:sldLayoutId id="2147485866" r:id="rId12"/>
    <p:sldLayoutId id="2147485867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0" y="1989138"/>
            <a:ext cx="11431588" cy="2654300"/>
          </a:xfrm>
          <a:prstGeom prst="rect">
            <a:avLst/>
          </a:prstGeom>
          <a:gradFill rotWithShape="0">
            <a:gsLst>
              <a:gs pos="0">
                <a:srgbClr val="163794"/>
              </a:gs>
              <a:gs pos="50000">
                <a:srgbClr val="0A1944"/>
              </a:gs>
              <a:gs pos="100000">
                <a:srgbClr val="163794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SzPct val="100000"/>
              <a:defRPr/>
            </a:pPr>
            <a:r>
              <a:rPr lang="en-US" sz="3600" b="1" dirty="0" smtClean="0">
                <a:solidFill>
                  <a:schemeClr val="bg1"/>
                </a:solidFill>
                <a:latin typeface="Verdana" charset="0"/>
              </a:rPr>
              <a:t>Energy and Performance Exploration of Accelerator Coherency Port Using Xilinx ZYNQ</a:t>
            </a:r>
            <a:endParaRPr lang="en-US" sz="3600" b="1" dirty="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57188" y="4929188"/>
            <a:ext cx="10717212" cy="171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000"/>
              </a:spcBef>
              <a:buSzPct val="100000"/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rPr>
              <a:t>Mohammadsadegh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rPr>
              <a:t> Sadri, Christian Weis, Norbert When and Luca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rPr>
              <a:t>Benini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rPr>
              <a:t> </a:t>
            </a:r>
          </a:p>
          <a:p>
            <a:pPr algn="ctr" eaLnBrk="1" hangingPunct="1">
              <a:lnSpc>
                <a:spcPct val="90000"/>
              </a:lnSpc>
              <a:spcBef>
                <a:spcPts val="1000"/>
              </a:spcBef>
              <a:buSzPct val="100000"/>
              <a:defRPr/>
            </a:pPr>
            <a:r>
              <a:rPr lang="en-US" sz="1400" dirty="0">
                <a:solidFill>
                  <a:schemeClr val="tx1"/>
                </a:solidFill>
              </a:rPr>
              <a:t>Department of Electrical, Electronic and Information Engineering (DEI) University of Bologna, </a:t>
            </a:r>
            <a:r>
              <a:rPr lang="en-US" sz="1400" dirty="0" smtClean="0">
                <a:solidFill>
                  <a:schemeClr val="tx1"/>
                </a:solidFill>
              </a:rPr>
              <a:t>Italy</a:t>
            </a:r>
          </a:p>
          <a:p>
            <a:pPr algn="ctr" eaLnBrk="1" hangingPunct="1">
              <a:lnSpc>
                <a:spcPct val="90000"/>
              </a:lnSpc>
              <a:spcBef>
                <a:spcPts val="1000"/>
              </a:spcBef>
              <a:buSzPct val="100000"/>
              <a:defRPr/>
            </a:pPr>
            <a:r>
              <a:rPr lang="en-US" sz="1400" dirty="0">
                <a:solidFill>
                  <a:schemeClr val="tx1"/>
                </a:solidFill>
              </a:rPr>
              <a:t>Microelectronic Systems Design Research Group, University of Kaiserslautern, </a:t>
            </a:r>
            <a:r>
              <a:rPr lang="en-US" sz="1400" dirty="0" smtClean="0">
                <a:solidFill>
                  <a:schemeClr val="tx1"/>
                </a:solidFill>
              </a:rPr>
              <a:t>Germany</a:t>
            </a:r>
          </a:p>
          <a:p>
            <a:pPr algn="ctr" eaLnBrk="1" hangingPunct="1">
              <a:lnSpc>
                <a:spcPct val="90000"/>
              </a:lnSpc>
              <a:spcBef>
                <a:spcPts val="1000"/>
              </a:spcBef>
              <a:buSzPct val="100000"/>
              <a:defRPr/>
            </a:pPr>
            <a:r>
              <a:rPr lang="en-US" sz="1200" dirty="0">
                <a:solidFill>
                  <a:schemeClr val="tx1"/>
                </a:solidFill>
              </a:rPr>
              <a:t>{mohammadsadegh.sadr2,luca.benini}@unibo.it, {</a:t>
            </a:r>
            <a:r>
              <a:rPr lang="en-US" sz="1200" dirty="0" err="1">
                <a:solidFill>
                  <a:schemeClr val="tx1"/>
                </a:solidFill>
              </a:rPr>
              <a:t>weis,wehn</a:t>
            </a:r>
            <a:r>
              <a:rPr lang="en-US" sz="1200" dirty="0">
                <a:solidFill>
                  <a:schemeClr val="tx1"/>
                </a:solidFill>
              </a:rPr>
              <a:t>}@eit.uni-kl.de</a:t>
            </a:r>
            <a:endParaRPr lang="it-IT" sz="1200" b="1" dirty="0" smtClean="0">
              <a:solidFill>
                <a:schemeClr val="tx1"/>
              </a:solidFill>
              <a:latin typeface="Times New Roman" pitchFamily="18" charset="0"/>
              <a:ea typeface="SimSun" pitchFamily="2" charset="-122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214313"/>
            <a:ext cx="1690687" cy="169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10896600" y="6553200"/>
            <a:ext cx="584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ver0</a:t>
            </a:r>
          </a:p>
        </p:txBody>
      </p:sp>
      <p:pic>
        <p:nvPicPr>
          <p:cNvPr id="16390" name="Picture 13" descr="http://www.uni-kl.de/fileadmin/prum/Download/Design-Vorlagen/TU-Logos/TU-KL-RG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8" y="479425"/>
            <a:ext cx="39703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15" descr="http://ems.eit.uni-kl.de/fileadmin/templates/maintest_02_FILES/bann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9067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1DA0E122-6ECA-43B0-8408-FB5E1367C5D5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66850" y="163513"/>
            <a:ext cx="965835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3200" b="1" dirty="0" smtClean="0">
                <a:latin typeface="Verdana" pitchFamily="34" charset="0"/>
                <a:ea typeface="SimSun" pitchFamily="2" charset="-122"/>
              </a:rPr>
              <a:t>Memory Sharing Methods</a:t>
            </a:r>
            <a:endParaRPr lang="en-US" altLang="zh-CN" sz="3200" b="1" dirty="0">
              <a:solidFill>
                <a:schemeClr val="accent1"/>
              </a:solidFill>
              <a:latin typeface="Verdana" pitchFamily="34" charset="0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57600" y="1786885"/>
            <a:ext cx="1600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Accelerator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477000" y="1863085"/>
            <a:ext cx="0" cy="10668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5257800" y="2358385"/>
            <a:ext cx="1219200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35347" y="2011020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ACP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05600" y="1863085"/>
            <a:ext cx="762000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SCU</a:t>
            </a:r>
            <a:endParaRPr lang="en-US" sz="1800" dirty="0"/>
          </a:p>
        </p:txBody>
      </p:sp>
      <p:sp>
        <p:nvSpPr>
          <p:cNvPr id="9" name="Rounded Rectangle 8"/>
          <p:cNvSpPr/>
          <p:nvPr/>
        </p:nvSpPr>
        <p:spPr>
          <a:xfrm>
            <a:off x="7620000" y="1875481"/>
            <a:ext cx="762000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8506326" y="1875481"/>
            <a:ext cx="1780674" cy="10668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DRAM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033212" y="2047571"/>
            <a:ext cx="2739188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089360" y="2625085"/>
            <a:ext cx="2775280" cy="1203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8001000" y="1975197"/>
            <a:ext cx="914400" cy="192688"/>
          </a:xfrm>
          <a:custGeom>
            <a:avLst/>
            <a:gdLst>
              <a:gd name="connsiteX0" fmla="*/ 986590 w 986590"/>
              <a:gd name="connsiteY0" fmla="*/ 12032 h 180474"/>
              <a:gd name="connsiteX1" fmla="*/ 818148 w 986590"/>
              <a:gd name="connsiteY1" fmla="*/ 156411 h 180474"/>
              <a:gd name="connsiteX2" fmla="*/ 745958 w 986590"/>
              <a:gd name="connsiteY2" fmla="*/ 180474 h 180474"/>
              <a:gd name="connsiteX3" fmla="*/ 685800 w 986590"/>
              <a:gd name="connsiteY3" fmla="*/ 168442 h 180474"/>
              <a:gd name="connsiteX4" fmla="*/ 649706 w 986590"/>
              <a:gd name="connsiteY4" fmla="*/ 96253 h 180474"/>
              <a:gd name="connsiteX5" fmla="*/ 601579 w 986590"/>
              <a:gd name="connsiteY5" fmla="*/ 36095 h 180474"/>
              <a:gd name="connsiteX6" fmla="*/ 457200 w 986590"/>
              <a:gd name="connsiteY6" fmla="*/ 72190 h 180474"/>
              <a:gd name="connsiteX7" fmla="*/ 385011 w 986590"/>
              <a:gd name="connsiteY7" fmla="*/ 120316 h 180474"/>
              <a:gd name="connsiteX8" fmla="*/ 312822 w 986590"/>
              <a:gd name="connsiteY8" fmla="*/ 180474 h 180474"/>
              <a:gd name="connsiteX9" fmla="*/ 276727 w 986590"/>
              <a:gd name="connsiteY9" fmla="*/ 156411 h 180474"/>
              <a:gd name="connsiteX10" fmla="*/ 264695 w 986590"/>
              <a:gd name="connsiteY10" fmla="*/ 120316 h 180474"/>
              <a:gd name="connsiteX11" fmla="*/ 240632 w 986590"/>
              <a:gd name="connsiteY11" fmla="*/ 84221 h 180474"/>
              <a:gd name="connsiteX12" fmla="*/ 132348 w 986590"/>
              <a:gd name="connsiteY12" fmla="*/ 0 h 180474"/>
              <a:gd name="connsiteX13" fmla="*/ 60158 w 986590"/>
              <a:gd name="connsiteY13" fmla="*/ 36095 h 180474"/>
              <a:gd name="connsiteX14" fmla="*/ 24064 w 986590"/>
              <a:gd name="connsiteY14" fmla="*/ 48126 h 180474"/>
              <a:gd name="connsiteX15" fmla="*/ 0 w 986590"/>
              <a:gd name="connsiteY15" fmla="*/ 72190 h 18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86590" h="180474">
                <a:moveTo>
                  <a:pt x="986590" y="12032"/>
                </a:moveTo>
                <a:cubicBezTo>
                  <a:pt x="930443" y="60158"/>
                  <a:pt x="878731" y="114003"/>
                  <a:pt x="818148" y="156411"/>
                </a:cubicBezTo>
                <a:cubicBezTo>
                  <a:pt x="797368" y="170957"/>
                  <a:pt x="745958" y="180474"/>
                  <a:pt x="745958" y="180474"/>
                </a:cubicBezTo>
                <a:cubicBezTo>
                  <a:pt x="725905" y="176463"/>
                  <a:pt x="703555" y="178588"/>
                  <a:pt x="685800" y="168442"/>
                </a:cubicBezTo>
                <a:cubicBezTo>
                  <a:pt x="661663" y="154649"/>
                  <a:pt x="660205" y="117251"/>
                  <a:pt x="649706" y="96253"/>
                </a:cubicBezTo>
                <a:cubicBezTo>
                  <a:pt x="634528" y="65896"/>
                  <a:pt x="623962" y="58477"/>
                  <a:pt x="601579" y="36095"/>
                </a:cubicBezTo>
                <a:cubicBezTo>
                  <a:pt x="565492" y="42109"/>
                  <a:pt x="488980" y="51003"/>
                  <a:pt x="457200" y="72190"/>
                </a:cubicBezTo>
                <a:cubicBezTo>
                  <a:pt x="433137" y="88232"/>
                  <a:pt x="405461" y="99866"/>
                  <a:pt x="385011" y="120316"/>
                </a:cubicBezTo>
                <a:cubicBezTo>
                  <a:pt x="338691" y="166636"/>
                  <a:pt x="363074" y="146972"/>
                  <a:pt x="312822" y="180474"/>
                </a:cubicBezTo>
                <a:cubicBezTo>
                  <a:pt x="300790" y="172453"/>
                  <a:pt x="285760" y="167702"/>
                  <a:pt x="276727" y="156411"/>
                </a:cubicBezTo>
                <a:cubicBezTo>
                  <a:pt x="268804" y="146508"/>
                  <a:pt x="270367" y="131660"/>
                  <a:pt x="264695" y="120316"/>
                </a:cubicBezTo>
                <a:cubicBezTo>
                  <a:pt x="258228" y="107382"/>
                  <a:pt x="250239" y="95029"/>
                  <a:pt x="240632" y="84221"/>
                </a:cubicBezTo>
                <a:cubicBezTo>
                  <a:pt x="172290" y="7336"/>
                  <a:pt x="195951" y="21202"/>
                  <a:pt x="132348" y="0"/>
                </a:cubicBezTo>
                <a:cubicBezTo>
                  <a:pt x="41619" y="30244"/>
                  <a:pt x="153457" y="-10554"/>
                  <a:pt x="60158" y="36095"/>
                </a:cubicBezTo>
                <a:cubicBezTo>
                  <a:pt x="48815" y="41767"/>
                  <a:pt x="36095" y="44116"/>
                  <a:pt x="24064" y="48126"/>
                </a:cubicBezTo>
                <a:lnTo>
                  <a:pt x="0" y="72190"/>
                </a:lnTo>
              </a:path>
            </a:pathLst>
          </a:custGeom>
          <a:ln w="50800">
            <a:solidFill>
              <a:srgbClr val="FF0000"/>
            </a:solidFill>
            <a:tailEnd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001000" y="2540773"/>
            <a:ext cx="838201" cy="192688"/>
          </a:xfrm>
          <a:custGeom>
            <a:avLst/>
            <a:gdLst>
              <a:gd name="connsiteX0" fmla="*/ 986590 w 986590"/>
              <a:gd name="connsiteY0" fmla="*/ 12032 h 180474"/>
              <a:gd name="connsiteX1" fmla="*/ 818148 w 986590"/>
              <a:gd name="connsiteY1" fmla="*/ 156411 h 180474"/>
              <a:gd name="connsiteX2" fmla="*/ 745958 w 986590"/>
              <a:gd name="connsiteY2" fmla="*/ 180474 h 180474"/>
              <a:gd name="connsiteX3" fmla="*/ 685800 w 986590"/>
              <a:gd name="connsiteY3" fmla="*/ 168442 h 180474"/>
              <a:gd name="connsiteX4" fmla="*/ 649706 w 986590"/>
              <a:gd name="connsiteY4" fmla="*/ 96253 h 180474"/>
              <a:gd name="connsiteX5" fmla="*/ 601579 w 986590"/>
              <a:gd name="connsiteY5" fmla="*/ 36095 h 180474"/>
              <a:gd name="connsiteX6" fmla="*/ 457200 w 986590"/>
              <a:gd name="connsiteY6" fmla="*/ 72190 h 180474"/>
              <a:gd name="connsiteX7" fmla="*/ 385011 w 986590"/>
              <a:gd name="connsiteY7" fmla="*/ 120316 h 180474"/>
              <a:gd name="connsiteX8" fmla="*/ 312822 w 986590"/>
              <a:gd name="connsiteY8" fmla="*/ 180474 h 180474"/>
              <a:gd name="connsiteX9" fmla="*/ 276727 w 986590"/>
              <a:gd name="connsiteY9" fmla="*/ 156411 h 180474"/>
              <a:gd name="connsiteX10" fmla="*/ 264695 w 986590"/>
              <a:gd name="connsiteY10" fmla="*/ 120316 h 180474"/>
              <a:gd name="connsiteX11" fmla="*/ 240632 w 986590"/>
              <a:gd name="connsiteY11" fmla="*/ 84221 h 180474"/>
              <a:gd name="connsiteX12" fmla="*/ 132348 w 986590"/>
              <a:gd name="connsiteY12" fmla="*/ 0 h 180474"/>
              <a:gd name="connsiteX13" fmla="*/ 60158 w 986590"/>
              <a:gd name="connsiteY13" fmla="*/ 36095 h 180474"/>
              <a:gd name="connsiteX14" fmla="*/ 24064 w 986590"/>
              <a:gd name="connsiteY14" fmla="*/ 48126 h 180474"/>
              <a:gd name="connsiteX15" fmla="*/ 0 w 986590"/>
              <a:gd name="connsiteY15" fmla="*/ 72190 h 18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86590" h="180474">
                <a:moveTo>
                  <a:pt x="986590" y="12032"/>
                </a:moveTo>
                <a:cubicBezTo>
                  <a:pt x="930443" y="60158"/>
                  <a:pt x="878731" y="114003"/>
                  <a:pt x="818148" y="156411"/>
                </a:cubicBezTo>
                <a:cubicBezTo>
                  <a:pt x="797368" y="170957"/>
                  <a:pt x="745958" y="180474"/>
                  <a:pt x="745958" y="180474"/>
                </a:cubicBezTo>
                <a:cubicBezTo>
                  <a:pt x="725905" y="176463"/>
                  <a:pt x="703555" y="178588"/>
                  <a:pt x="685800" y="168442"/>
                </a:cubicBezTo>
                <a:cubicBezTo>
                  <a:pt x="661663" y="154649"/>
                  <a:pt x="660205" y="117251"/>
                  <a:pt x="649706" y="96253"/>
                </a:cubicBezTo>
                <a:cubicBezTo>
                  <a:pt x="634528" y="65896"/>
                  <a:pt x="623962" y="58477"/>
                  <a:pt x="601579" y="36095"/>
                </a:cubicBezTo>
                <a:cubicBezTo>
                  <a:pt x="565492" y="42109"/>
                  <a:pt x="488980" y="51003"/>
                  <a:pt x="457200" y="72190"/>
                </a:cubicBezTo>
                <a:cubicBezTo>
                  <a:pt x="433137" y="88232"/>
                  <a:pt x="405461" y="99866"/>
                  <a:pt x="385011" y="120316"/>
                </a:cubicBezTo>
                <a:cubicBezTo>
                  <a:pt x="338691" y="166636"/>
                  <a:pt x="363074" y="146972"/>
                  <a:pt x="312822" y="180474"/>
                </a:cubicBezTo>
                <a:cubicBezTo>
                  <a:pt x="300790" y="172453"/>
                  <a:pt x="285760" y="167702"/>
                  <a:pt x="276727" y="156411"/>
                </a:cubicBezTo>
                <a:cubicBezTo>
                  <a:pt x="268804" y="146508"/>
                  <a:pt x="270367" y="131660"/>
                  <a:pt x="264695" y="120316"/>
                </a:cubicBezTo>
                <a:cubicBezTo>
                  <a:pt x="258228" y="107382"/>
                  <a:pt x="250239" y="95029"/>
                  <a:pt x="240632" y="84221"/>
                </a:cubicBezTo>
                <a:cubicBezTo>
                  <a:pt x="172290" y="7336"/>
                  <a:pt x="195951" y="21202"/>
                  <a:pt x="132348" y="0"/>
                </a:cubicBezTo>
                <a:cubicBezTo>
                  <a:pt x="41619" y="30244"/>
                  <a:pt x="153457" y="-10554"/>
                  <a:pt x="60158" y="36095"/>
                </a:cubicBezTo>
                <a:cubicBezTo>
                  <a:pt x="48815" y="41767"/>
                  <a:pt x="36095" y="44116"/>
                  <a:pt x="24064" y="48126"/>
                </a:cubicBezTo>
                <a:lnTo>
                  <a:pt x="0" y="72190"/>
                </a:lnTo>
              </a:path>
            </a:pathLst>
          </a:custGeom>
          <a:ln w="50800">
            <a:solidFill>
              <a:srgbClr val="FF0000"/>
            </a:solidFill>
            <a:tailEnd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200" y="1219200"/>
            <a:ext cx="7945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ACP Only </a:t>
            </a:r>
            <a:r>
              <a:rPr lang="en-US" dirty="0" smtClean="0">
                <a:solidFill>
                  <a:schemeClr val="tx1"/>
                </a:solidFill>
              </a:rPr>
              <a:t>(HP only is similar, there is no SCU and L2)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3048000"/>
            <a:ext cx="4825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CPU only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with&amp;without</a:t>
            </a:r>
            <a:r>
              <a:rPr lang="en-US" dirty="0" smtClean="0">
                <a:solidFill>
                  <a:schemeClr val="tx1"/>
                </a:solidFill>
              </a:rPr>
              <a:t> cache)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3521387"/>
            <a:ext cx="25242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CPU ACP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(CPU HP similar)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657600" y="4712004"/>
            <a:ext cx="1600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Accelerator</a:t>
            </a:r>
            <a:endParaRPr lang="en-US" sz="20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6477000" y="4788204"/>
            <a:ext cx="0" cy="10668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9" idx="3"/>
          </p:cNvCxnSpPr>
          <p:nvPr/>
        </p:nvCxnSpPr>
        <p:spPr>
          <a:xfrm>
            <a:off x="5257800" y="5283504"/>
            <a:ext cx="1219200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15000" y="4964668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ACP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705600" y="4788204"/>
            <a:ext cx="762000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SCU</a:t>
            </a:r>
            <a:endParaRPr lang="en-US" sz="1800" dirty="0"/>
          </a:p>
        </p:txBody>
      </p:sp>
      <p:sp>
        <p:nvSpPr>
          <p:cNvPr id="44" name="Rounded Rectangle 43"/>
          <p:cNvSpPr/>
          <p:nvPr/>
        </p:nvSpPr>
        <p:spPr>
          <a:xfrm>
            <a:off x="7620000" y="4800600"/>
            <a:ext cx="762000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45" name="Rounded Rectangle 44"/>
          <p:cNvSpPr/>
          <p:nvPr/>
        </p:nvSpPr>
        <p:spPr>
          <a:xfrm>
            <a:off x="8506326" y="4800600"/>
            <a:ext cx="1780674" cy="10668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DRAM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5033211" y="4964668"/>
            <a:ext cx="2053389" cy="802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5089360" y="5550204"/>
            <a:ext cx="1997240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47"/>
          <p:cNvSpPr/>
          <p:nvPr/>
        </p:nvSpPr>
        <p:spPr>
          <a:xfrm>
            <a:off x="7098628" y="4900316"/>
            <a:ext cx="1604211" cy="192688"/>
          </a:xfrm>
          <a:custGeom>
            <a:avLst/>
            <a:gdLst>
              <a:gd name="connsiteX0" fmla="*/ 986590 w 986590"/>
              <a:gd name="connsiteY0" fmla="*/ 12032 h 180474"/>
              <a:gd name="connsiteX1" fmla="*/ 818148 w 986590"/>
              <a:gd name="connsiteY1" fmla="*/ 156411 h 180474"/>
              <a:gd name="connsiteX2" fmla="*/ 745958 w 986590"/>
              <a:gd name="connsiteY2" fmla="*/ 180474 h 180474"/>
              <a:gd name="connsiteX3" fmla="*/ 685800 w 986590"/>
              <a:gd name="connsiteY3" fmla="*/ 168442 h 180474"/>
              <a:gd name="connsiteX4" fmla="*/ 649706 w 986590"/>
              <a:gd name="connsiteY4" fmla="*/ 96253 h 180474"/>
              <a:gd name="connsiteX5" fmla="*/ 601579 w 986590"/>
              <a:gd name="connsiteY5" fmla="*/ 36095 h 180474"/>
              <a:gd name="connsiteX6" fmla="*/ 457200 w 986590"/>
              <a:gd name="connsiteY6" fmla="*/ 72190 h 180474"/>
              <a:gd name="connsiteX7" fmla="*/ 385011 w 986590"/>
              <a:gd name="connsiteY7" fmla="*/ 120316 h 180474"/>
              <a:gd name="connsiteX8" fmla="*/ 312822 w 986590"/>
              <a:gd name="connsiteY8" fmla="*/ 180474 h 180474"/>
              <a:gd name="connsiteX9" fmla="*/ 276727 w 986590"/>
              <a:gd name="connsiteY9" fmla="*/ 156411 h 180474"/>
              <a:gd name="connsiteX10" fmla="*/ 264695 w 986590"/>
              <a:gd name="connsiteY10" fmla="*/ 120316 h 180474"/>
              <a:gd name="connsiteX11" fmla="*/ 240632 w 986590"/>
              <a:gd name="connsiteY11" fmla="*/ 84221 h 180474"/>
              <a:gd name="connsiteX12" fmla="*/ 132348 w 986590"/>
              <a:gd name="connsiteY12" fmla="*/ 0 h 180474"/>
              <a:gd name="connsiteX13" fmla="*/ 60158 w 986590"/>
              <a:gd name="connsiteY13" fmla="*/ 36095 h 180474"/>
              <a:gd name="connsiteX14" fmla="*/ 24064 w 986590"/>
              <a:gd name="connsiteY14" fmla="*/ 48126 h 180474"/>
              <a:gd name="connsiteX15" fmla="*/ 0 w 986590"/>
              <a:gd name="connsiteY15" fmla="*/ 72190 h 18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86590" h="180474">
                <a:moveTo>
                  <a:pt x="986590" y="12032"/>
                </a:moveTo>
                <a:cubicBezTo>
                  <a:pt x="930443" y="60158"/>
                  <a:pt x="878731" y="114003"/>
                  <a:pt x="818148" y="156411"/>
                </a:cubicBezTo>
                <a:cubicBezTo>
                  <a:pt x="797368" y="170957"/>
                  <a:pt x="745958" y="180474"/>
                  <a:pt x="745958" y="180474"/>
                </a:cubicBezTo>
                <a:cubicBezTo>
                  <a:pt x="725905" y="176463"/>
                  <a:pt x="703555" y="178588"/>
                  <a:pt x="685800" y="168442"/>
                </a:cubicBezTo>
                <a:cubicBezTo>
                  <a:pt x="661663" y="154649"/>
                  <a:pt x="660205" y="117251"/>
                  <a:pt x="649706" y="96253"/>
                </a:cubicBezTo>
                <a:cubicBezTo>
                  <a:pt x="634528" y="65896"/>
                  <a:pt x="623962" y="58477"/>
                  <a:pt x="601579" y="36095"/>
                </a:cubicBezTo>
                <a:cubicBezTo>
                  <a:pt x="565492" y="42109"/>
                  <a:pt x="488980" y="51003"/>
                  <a:pt x="457200" y="72190"/>
                </a:cubicBezTo>
                <a:cubicBezTo>
                  <a:pt x="433137" y="88232"/>
                  <a:pt x="405461" y="99866"/>
                  <a:pt x="385011" y="120316"/>
                </a:cubicBezTo>
                <a:cubicBezTo>
                  <a:pt x="338691" y="166636"/>
                  <a:pt x="363074" y="146972"/>
                  <a:pt x="312822" y="180474"/>
                </a:cubicBezTo>
                <a:cubicBezTo>
                  <a:pt x="300790" y="172453"/>
                  <a:pt x="285760" y="167702"/>
                  <a:pt x="276727" y="156411"/>
                </a:cubicBezTo>
                <a:cubicBezTo>
                  <a:pt x="268804" y="146508"/>
                  <a:pt x="270367" y="131660"/>
                  <a:pt x="264695" y="120316"/>
                </a:cubicBezTo>
                <a:cubicBezTo>
                  <a:pt x="258228" y="107382"/>
                  <a:pt x="250239" y="95029"/>
                  <a:pt x="240632" y="84221"/>
                </a:cubicBezTo>
                <a:cubicBezTo>
                  <a:pt x="172290" y="7336"/>
                  <a:pt x="195951" y="21202"/>
                  <a:pt x="132348" y="0"/>
                </a:cubicBezTo>
                <a:cubicBezTo>
                  <a:pt x="41619" y="30244"/>
                  <a:pt x="153457" y="-10554"/>
                  <a:pt x="60158" y="36095"/>
                </a:cubicBezTo>
                <a:cubicBezTo>
                  <a:pt x="48815" y="41767"/>
                  <a:pt x="36095" y="44116"/>
                  <a:pt x="24064" y="48126"/>
                </a:cubicBezTo>
                <a:lnTo>
                  <a:pt x="0" y="72190"/>
                </a:lnTo>
              </a:path>
            </a:pathLst>
          </a:custGeom>
          <a:ln w="50800">
            <a:solidFill>
              <a:srgbClr val="FF0000"/>
            </a:solidFill>
            <a:tailEnd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7062534" y="5465892"/>
            <a:ext cx="1604211" cy="192688"/>
          </a:xfrm>
          <a:custGeom>
            <a:avLst/>
            <a:gdLst>
              <a:gd name="connsiteX0" fmla="*/ 986590 w 986590"/>
              <a:gd name="connsiteY0" fmla="*/ 12032 h 180474"/>
              <a:gd name="connsiteX1" fmla="*/ 818148 w 986590"/>
              <a:gd name="connsiteY1" fmla="*/ 156411 h 180474"/>
              <a:gd name="connsiteX2" fmla="*/ 745958 w 986590"/>
              <a:gd name="connsiteY2" fmla="*/ 180474 h 180474"/>
              <a:gd name="connsiteX3" fmla="*/ 685800 w 986590"/>
              <a:gd name="connsiteY3" fmla="*/ 168442 h 180474"/>
              <a:gd name="connsiteX4" fmla="*/ 649706 w 986590"/>
              <a:gd name="connsiteY4" fmla="*/ 96253 h 180474"/>
              <a:gd name="connsiteX5" fmla="*/ 601579 w 986590"/>
              <a:gd name="connsiteY5" fmla="*/ 36095 h 180474"/>
              <a:gd name="connsiteX6" fmla="*/ 457200 w 986590"/>
              <a:gd name="connsiteY6" fmla="*/ 72190 h 180474"/>
              <a:gd name="connsiteX7" fmla="*/ 385011 w 986590"/>
              <a:gd name="connsiteY7" fmla="*/ 120316 h 180474"/>
              <a:gd name="connsiteX8" fmla="*/ 312822 w 986590"/>
              <a:gd name="connsiteY8" fmla="*/ 180474 h 180474"/>
              <a:gd name="connsiteX9" fmla="*/ 276727 w 986590"/>
              <a:gd name="connsiteY9" fmla="*/ 156411 h 180474"/>
              <a:gd name="connsiteX10" fmla="*/ 264695 w 986590"/>
              <a:gd name="connsiteY10" fmla="*/ 120316 h 180474"/>
              <a:gd name="connsiteX11" fmla="*/ 240632 w 986590"/>
              <a:gd name="connsiteY11" fmla="*/ 84221 h 180474"/>
              <a:gd name="connsiteX12" fmla="*/ 132348 w 986590"/>
              <a:gd name="connsiteY12" fmla="*/ 0 h 180474"/>
              <a:gd name="connsiteX13" fmla="*/ 60158 w 986590"/>
              <a:gd name="connsiteY13" fmla="*/ 36095 h 180474"/>
              <a:gd name="connsiteX14" fmla="*/ 24064 w 986590"/>
              <a:gd name="connsiteY14" fmla="*/ 48126 h 180474"/>
              <a:gd name="connsiteX15" fmla="*/ 0 w 986590"/>
              <a:gd name="connsiteY15" fmla="*/ 72190 h 18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86590" h="180474">
                <a:moveTo>
                  <a:pt x="986590" y="12032"/>
                </a:moveTo>
                <a:cubicBezTo>
                  <a:pt x="930443" y="60158"/>
                  <a:pt x="878731" y="114003"/>
                  <a:pt x="818148" y="156411"/>
                </a:cubicBezTo>
                <a:cubicBezTo>
                  <a:pt x="797368" y="170957"/>
                  <a:pt x="745958" y="180474"/>
                  <a:pt x="745958" y="180474"/>
                </a:cubicBezTo>
                <a:cubicBezTo>
                  <a:pt x="725905" y="176463"/>
                  <a:pt x="703555" y="178588"/>
                  <a:pt x="685800" y="168442"/>
                </a:cubicBezTo>
                <a:cubicBezTo>
                  <a:pt x="661663" y="154649"/>
                  <a:pt x="660205" y="117251"/>
                  <a:pt x="649706" y="96253"/>
                </a:cubicBezTo>
                <a:cubicBezTo>
                  <a:pt x="634528" y="65896"/>
                  <a:pt x="623962" y="58477"/>
                  <a:pt x="601579" y="36095"/>
                </a:cubicBezTo>
                <a:cubicBezTo>
                  <a:pt x="565492" y="42109"/>
                  <a:pt x="488980" y="51003"/>
                  <a:pt x="457200" y="72190"/>
                </a:cubicBezTo>
                <a:cubicBezTo>
                  <a:pt x="433137" y="88232"/>
                  <a:pt x="405461" y="99866"/>
                  <a:pt x="385011" y="120316"/>
                </a:cubicBezTo>
                <a:cubicBezTo>
                  <a:pt x="338691" y="166636"/>
                  <a:pt x="363074" y="146972"/>
                  <a:pt x="312822" y="180474"/>
                </a:cubicBezTo>
                <a:cubicBezTo>
                  <a:pt x="300790" y="172453"/>
                  <a:pt x="285760" y="167702"/>
                  <a:pt x="276727" y="156411"/>
                </a:cubicBezTo>
                <a:cubicBezTo>
                  <a:pt x="268804" y="146508"/>
                  <a:pt x="270367" y="131660"/>
                  <a:pt x="264695" y="120316"/>
                </a:cubicBezTo>
                <a:cubicBezTo>
                  <a:pt x="258228" y="107382"/>
                  <a:pt x="250239" y="95029"/>
                  <a:pt x="240632" y="84221"/>
                </a:cubicBezTo>
                <a:cubicBezTo>
                  <a:pt x="172290" y="7336"/>
                  <a:pt x="195951" y="21202"/>
                  <a:pt x="132348" y="0"/>
                </a:cubicBezTo>
                <a:cubicBezTo>
                  <a:pt x="41619" y="30244"/>
                  <a:pt x="153457" y="-10554"/>
                  <a:pt x="60158" y="36095"/>
                </a:cubicBezTo>
                <a:cubicBezTo>
                  <a:pt x="48815" y="41767"/>
                  <a:pt x="36095" y="44116"/>
                  <a:pt x="24064" y="48126"/>
                </a:cubicBezTo>
                <a:lnTo>
                  <a:pt x="0" y="72190"/>
                </a:lnTo>
              </a:path>
            </a:pathLst>
          </a:custGeom>
          <a:ln w="50800">
            <a:solidFill>
              <a:srgbClr val="FF0000"/>
            </a:solidFill>
            <a:tailEnd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6934200" y="3276600"/>
            <a:ext cx="1828800" cy="1066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5394160" y="4222720"/>
            <a:ext cx="533400" cy="533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5450318" y="4126832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8534400" y="3601088"/>
            <a:ext cx="533400" cy="533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8590558" y="350520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7962259" y="4126832"/>
            <a:ext cx="740579" cy="1102893"/>
          </a:xfrm>
          <a:custGeom>
            <a:avLst/>
            <a:gdLst>
              <a:gd name="connsiteX0" fmla="*/ 620266 w 620266"/>
              <a:gd name="connsiteY0" fmla="*/ 2165684 h 2165684"/>
              <a:gd name="connsiteX1" fmla="*/ 463856 w 620266"/>
              <a:gd name="connsiteY1" fmla="*/ 2141621 h 2165684"/>
              <a:gd name="connsiteX2" fmla="*/ 439793 w 620266"/>
              <a:gd name="connsiteY2" fmla="*/ 2105526 h 2165684"/>
              <a:gd name="connsiteX3" fmla="*/ 379635 w 620266"/>
              <a:gd name="connsiteY3" fmla="*/ 2045369 h 2165684"/>
              <a:gd name="connsiteX4" fmla="*/ 355572 w 620266"/>
              <a:gd name="connsiteY4" fmla="*/ 2021305 h 2165684"/>
              <a:gd name="connsiteX5" fmla="*/ 331508 w 620266"/>
              <a:gd name="connsiteY5" fmla="*/ 1997242 h 2165684"/>
              <a:gd name="connsiteX6" fmla="*/ 295414 w 620266"/>
              <a:gd name="connsiteY6" fmla="*/ 1985211 h 2165684"/>
              <a:gd name="connsiteX7" fmla="*/ 223224 w 620266"/>
              <a:gd name="connsiteY7" fmla="*/ 2009274 h 2165684"/>
              <a:gd name="connsiteX8" fmla="*/ 199161 w 620266"/>
              <a:gd name="connsiteY8" fmla="*/ 2045369 h 2165684"/>
              <a:gd name="connsiteX9" fmla="*/ 187129 w 620266"/>
              <a:gd name="connsiteY9" fmla="*/ 2081463 h 2165684"/>
              <a:gd name="connsiteX10" fmla="*/ 151035 w 620266"/>
              <a:gd name="connsiteY10" fmla="*/ 2117558 h 2165684"/>
              <a:gd name="connsiteX11" fmla="*/ 66814 w 620266"/>
              <a:gd name="connsiteY11" fmla="*/ 2081463 h 2165684"/>
              <a:gd name="connsiteX12" fmla="*/ 18687 w 620266"/>
              <a:gd name="connsiteY12" fmla="*/ 2009274 h 2165684"/>
              <a:gd name="connsiteX13" fmla="*/ 18687 w 620266"/>
              <a:gd name="connsiteY13" fmla="*/ 1780674 h 2165684"/>
              <a:gd name="connsiteX14" fmla="*/ 42751 w 620266"/>
              <a:gd name="connsiteY14" fmla="*/ 1672390 h 2165684"/>
              <a:gd name="connsiteX15" fmla="*/ 66814 w 620266"/>
              <a:gd name="connsiteY15" fmla="*/ 1636295 h 2165684"/>
              <a:gd name="connsiteX16" fmla="*/ 78845 w 620266"/>
              <a:gd name="connsiteY16" fmla="*/ 1467853 h 2165684"/>
              <a:gd name="connsiteX17" fmla="*/ 54782 w 620266"/>
              <a:gd name="connsiteY17" fmla="*/ 1395663 h 2165684"/>
              <a:gd name="connsiteX18" fmla="*/ 42751 w 620266"/>
              <a:gd name="connsiteY18" fmla="*/ 1299411 h 2165684"/>
              <a:gd name="connsiteX19" fmla="*/ 66814 w 620266"/>
              <a:gd name="connsiteY19" fmla="*/ 1143000 h 2165684"/>
              <a:gd name="connsiteX20" fmla="*/ 90877 w 620266"/>
              <a:gd name="connsiteY20" fmla="*/ 1070811 h 2165684"/>
              <a:gd name="connsiteX21" fmla="*/ 102908 w 620266"/>
              <a:gd name="connsiteY21" fmla="*/ 1034716 h 2165684"/>
              <a:gd name="connsiteX22" fmla="*/ 90877 w 620266"/>
              <a:gd name="connsiteY22" fmla="*/ 938463 h 2165684"/>
              <a:gd name="connsiteX23" fmla="*/ 66814 w 620266"/>
              <a:gd name="connsiteY23" fmla="*/ 866274 h 2165684"/>
              <a:gd name="connsiteX24" fmla="*/ 78845 w 620266"/>
              <a:gd name="connsiteY24" fmla="*/ 818147 h 2165684"/>
              <a:gd name="connsiteX25" fmla="*/ 102908 w 620266"/>
              <a:gd name="connsiteY25" fmla="*/ 709863 h 2165684"/>
              <a:gd name="connsiteX26" fmla="*/ 126972 w 620266"/>
              <a:gd name="connsiteY26" fmla="*/ 637674 h 2165684"/>
              <a:gd name="connsiteX27" fmla="*/ 90877 w 620266"/>
              <a:gd name="connsiteY27" fmla="*/ 517358 h 2165684"/>
              <a:gd name="connsiteX28" fmla="*/ 78845 w 620266"/>
              <a:gd name="connsiteY28" fmla="*/ 445169 h 2165684"/>
              <a:gd name="connsiteX29" fmla="*/ 102908 w 620266"/>
              <a:gd name="connsiteY29" fmla="*/ 0 h 216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20266" h="2165684">
                <a:moveTo>
                  <a:pt x="620266" y="2165684"/>
                </a:moveTo>
                <a:cubicBezTo>
                  <a:pt x="568129" y="2157663"/>
                  <a:pt x="513899" y="2158302"/>
                  <a:pt x="463856" y="2141621"/>
                </a:cubicBezTo>
                <a:cubicBezTo>
                  <a:pt x="450138" y="2137048"/>
                  <a:pt x="449315" y="2116408"/>
                  <a:pt x="439793" y="2105526"/>
                </a:cubicBezTo>
                <a:cubicBezTo>
                  <a:pt x="421119" y="2084184"/>
                  <a:pt x="399688" y="2065422"/>
                  <a:pt x="379635" y="2045369"/>
                </a:cubicBezTo>
                <a:lnTo>
                  <a:pt x="355572" y="2021305"/>
                </a:lnTo>
                <a:cubicBezTo>
                  <a:pt x="347551" y="2013284"/>
                  <a:pt x="342270" y="2000829"/>
                  <a:pt x="331508" y="1997242"/>
                </a:cubicBezTo>
                <a:lnTo>
                  <a:pt x="295414" y="1985211"/>
                </a:lnTo>
                <a:cubicBezTo>
                  <a:pt x="271351" y="1993232"/>
                  <a:pt x="237294" y="1988169"/>
                  <a:pt x="223224" y="2009274"/>
                </a:cubicBezTo>
                <a:cubicBezTo>
                  <a:pt x="215203" y="2021306"/>
                  <a:pt x="205628" y="2032435"/>
                  <a:pt x="199161" y="2045369"/>
                </a:cubicBezTo>
                <a:cubicBezTo>
                  <a:pt x="193489" y="2056712"/>
                  <a:pt x="194164" y="2070911"/>
                  <a:pt x="187129" y="2081463"/>
                </a:cubicBezTo>
                <a:cubicBezTo>
                  <a:pt x="177691" y="2095620"/>
                  <a:pt x="163066" y="2105526"/>
                  <a:pt x="151035" y="2117558"/>
                </a:cubicBezTo>
                <a:cubicBezTo>
                  <a:pt x="119285" y="2109620"/>
                  <a:pt x="90079" y="2108052"/>
                  <a:pt x="66814" y="2081463"/>
                </a:cubicBezTo>
                <a:cubicBezTo>
                  <a:pt x="47770" y="2059698"/>
                  <a:pt x="18687" y="2009274"/>
                  <a:pt x="18687" y="2009274"/>
                </a:cubicBezTo>
                <a:cubicBezTo>
                  <a:pt x="-12771" y="1914895"/>
                  <a:pt x="1285" y="1972096"/>
                  <a:pt x="18687" y="1780674"/>
                </a:cubicBezTo>
                <a:cubicBezTo>
                  <a:pt x="20741" y="1758079"/>
                  <a:pt x="29275" y="1699341"/>
                  <a:pt x="42751" y="1672390"/>
                </a:cubicBezTo>
                <a:cubicBezTo>
                  <a:pt x="49218" y="1659456"/>
                  <a:pt x="58793" y="1648327"/>
                  <a:pt x="66814" y="1636295"/>
                </a:cubicBezTo>
                <a:cubicBezTo>
                  <a:pt x="95925" y="1548960"/>
                  <a:pt x="100622" y="1569478"/>
                  <a:pt x="78845" y="1467853"/>
                </a:cubicBezTo>
                <a:cubicBezTo>
                  <a:pt x="73530" y="1443051"/>
                  <a:pt x="54782" y="1395663"/>
                  <a:pt x="54782" y="1395663"/>
                </a:cubicBezTo>
                <a:cubicBezTo>
                  <a:pt x="50772" y="1363579"/>
                  <a:pt x="42751" y="1331745"/>
                  <a:pt x="42751" y="1299411"/>
                </a:cubicBezTo>
                <a:cubicBezTo>
                  <a:pt x="42751" y="1291773"/>
                  <a:pt x="63437" y="1156508"/>
                  <a:pt x="66814" y="1143000"/>
                </a:cubicBezTo>
                <a:cubicBezTo>
                  <a:pt x="72966" y="1118393"/>
                  <a:pt x="82856" y="1094874"/>
                  <a:pt x="90877" y="1070811"/>
                </a:cubicBezTo>
                <a:lnTo>
                  <a:pt x="102908" y="1034716"/>
                </a:lnTo>
                <a:cubicBezTo>
                  <a:pt x="98898" y="1002632"/>
                  <a:pt x="97652" y="970079"/>
                  <a:pt x="90877" y="938463"/>
                </a:cubicBezTo>
                <a:cubicBezTo>
                  <a:pt x="85562" y="913661"/>
                  <a:pt x="66814" y="866274"/>
                  <a:pt x="66814" y="866274"/>
                </a:cubicBezTo>
                <a:cubicBezTo>
                  <a:pt x="70824" y="850232"/>
                  <a:pt x="75258" y="834289"/>
                  <a:pt x="78845" y="818147"/>
                </a:cubicBezTo>
                <a:cubicBezTo>
                  <a:pt x="88652" y="774016"/>
                  <a:pt x="90339" y="751758"/>
                  <a:pt x="102908" y="709863"/>
                </a:cubicBezTo>
                <a:cubicBezTo>
                  <a:pt x="110197" y="685568"/>
                  <a:pt x="126972" y="637674"/>
                  <a:pt x="126972" y="637674"/>
                </a:cubicBezTo>
                <a:cubicBezTo>
                  <a:pt x="111622" y="591624"/>
                  <a:pt x="99970" y="562824"/>
                  <a:pt x="90877" y="517358"/>
                </a:cubicBezTo>
                <a:cubicBezTo>
                  <a:pt x="86093" y="493437"/>
                  <a:pt x="82856" y="469232"/>
                  <a:pt x="78845" y="445169"/>
                </a:cubicBezTo>
                <a:cubicBezTo>
                  <a:pt x="91133" y="15099"/>
                  <a:pt x="28079" y="149665"/>
                  <a:pt x="102908" y="0"/>
                </a:cubicBezTo>
              </a:path>
            </a:pathLst>
          </a:cu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7499124" y="4213086"/>
            <a:ext cx="1516539" cy="1349150"/>
          </a:xfrm>
          <a:custGeom>
            <a:avLst/>
            <a:gdLst>
              <a:gd name="connsiteX0" fmla="*/ 120876 w 1516539"/>
              <a:gd name="connsiteY0" fmla="*/ 0 h 2334675"/>
              <a:gd name="connsiteX1" fmla="*/ 84781 w 1516539"/>
              <a:gd name="connsiteY1" fmla="*/ 60158 h 2334675"/>
              <a:gd name="connsiteX2" fmla="*/ 60718 w 1516539"/>
              <a:gd name="connsiteY2" fmla="*/ 120316 h 2334675"/>
              <a:gd name="connsiteX3" fmla="*/ 48687 w 1516539"/>
              <a:gd name="connsiteY3" fmla="*/ 156411 h 2334675"/>
              <a:gd name="connsiteX4" fmla="*/ 24623 w 1516539"/>
              <a:gd name="connsiteY4" fmla="*/ 192506 h 2334675"/>
              <a:gd name="connsiteX5" fmla="*/ 560 w 1516539"/>
              <a:gd name="connsiteY5" fmla="*/ 264695 h 2334675"/>
              <a:gd name="connsiteX6" fmla="*/ 12592 w 1516539"/>
              <a:gd name="connsiteY6" fmla="*/ 336884 h 2334675"/>
              <a:gd name="connsiteX7" fmla="*/ 36655 w 1516539"/>
              <a:gd name="connsiteY7" fmla="*/ 360948 h 2334675"/>
              <a:gd name="connsiteX8" fmla="*/ 96813 w 1516539"/>
              <a:gd name="connsiteY8" fmla="*/ 421106 h 2334675"/>
              <a:gd name="connsiteX9" fmla="*/ 156971 w 1516539"/>
              <a:gd name="connsiteY9" fmla="*/ 493295 h 2334675"/>
              <a:gd name="connsiteX10" fmla="*/ 205097 w 1516539"/>
              <a:gd name="connsiteY10" fmla="*/ 565484 h 2334675"/>
              <a:gd name="connsiteX11" fmla="*/ 193065 w 1516539"/>
              <a:gd name="connsiteY11" fmla="*/ 625642 h 2334675"/>
              <a:gd name="connsiteX12" fmla="*/ 132908 w 1516539"/>
              <a:gd name="connsiteY12" fmla="*/ 673769 h 2334675"/>
              <a:gd name="connsiteX13" fmla="*/ 120876 w 1516539"/>
              <a:gd name="connsiteY13" fmla="*/ 709863 h 2334675"/>
              <a:gd name="connsiteX14" fmla="*/ 193065 w 1516539"/>
              <a:gd name="connsiteY14" fmla="*/ 854242 h 2334675"/>
              <a:gd name="connsiteX15" fmla="*/ 217129 w 1516539"/>
              <a:gd name="connsiteY15" fmla="*/ 890337 h 2334675"/>
              <a:gd name="connsiteX16" fmla="*/ 241192 w 1516539"/>
              <a:gd name="connsiteY16" fmla="*/ 926432 h 2334675"/>
              <a:gd name="connsiteX17" fmla="*/ 265255 w 1516539"/>
              <a:gd name="connsiteY17" fmla="*/ 998621 h 2334675"/>
              <a:gd name="connsiteX18" fmla="*/ 241192 w 1516539"/>
              <a:gd name="connsiteY18" fmla="*/ 1118937 h 2334675"/>
              <a:gd name="connsiteX19" fmla="*/ 193065 w 1516539"/>
              <a:gd name="connsiteY19" fmla="*/ 1227221 h 2334675"/>
              <a:gd name="connsiteX20" fmla="*/ 169002 w 1516539"/>
              <a:gd name="connsiteY20" fmla="*/ 1347537 h 2334675"/>
              <a:gd name="connsiteX21" fmla="*/ 144939 w 1516539"/>
              <a:gd name="connsiteY21" fmla="*/ 1431758 h 2334675"/>
              <a:gd name="connsiteX22" fmla="*/ 144939 w 1516539"/>
              <a:gd name="connsiteY22" fmla="*/ 1732548 h 2334675"/>
              <a:gd name="connsiteX23" fmla="*/ 132908 w 1516539"/>
              <a:gd name="connsiteY23" fmla="*/ 1768642 h 2334675"/>
              <a:gd name="connsiteX24" fmla="*/ 156971 w 1516539"/>
              <a:gd name="connsiteY24" fmla="*/ 1973179 h 2334675"/>
              <a:gd name="connsiteX25" fmla="*/ 181034 w 1516539"/>
              <a:gd name="connsiteY25" fmla="*/ 2045369 h 2334675"/>
              <a:gd name="connsiteX26" fmla="*/ 181034 w 1516539"/>
              <a:gd name="connsiteY26" fmla="*/ 2165684 h 2334675"/>
              <a:gd name="connsiteX27" fmla="*/ 241192 w 1516539"/>
              <a:gd name="connsiteY27" fmla="*/ 2237874 h 2334675"/>
              <a:gd name="connsiteX28" fmla="*/ 265255 w 1516539"/>
              <a:gd name="connsiteY28" fmla="*/ 2273969 h 2334675"/>
              <a:gd name="connsiteX29" fmla="*/ 373539 w 1516539"/>
              <a:gd name="connsiteY29" fmla="*/ 2334127 h 2334675"/>
              <a:gd name="connsiteX30" fmla="*/ 481823 w 1516539"/>
              <a:gd name="connsiteY30" fmla="*/ 2310063 h 2334675"/>
              <a:gd name="connsiteX31" fmla="*/ 554013 w 1516539"/>
              <a:gd name="connsiteY31" fmla="*/ 2261937 h 2334675"/>
              <a:gd name="connsiteX32" fmla="*/ 638234 w 1516539"/>
              <a:gd name="connsiteY32" fmla="*/ 2237874 h 2334675"/>
              <a:gd name="connsiteX33" fmla="*/ 722455 w 1516539"/>
              <a:gd name="connsiteY33" fmla="*/ 2249906 h 2334675"/>
              <a:gd name="connsiteX34" fmla="*/ 758550 w 1516539"/>
              <a:gd name="connsiteY34" fmla="*/ 2261937 h 2334675"/>
              <a:gd name="connsiteX35" fmla="*/ 806676 w 1516539"/>
              <a:gd name="connsiteY35" fmla="*/ 2273969 h 2334675"/>
              <a:gd name="connsiteX36" fmla="*/ 878865 w 1516539"/>
              <a:gd name="connsiteY36" fmla="*/ 2298032 h 2334675"/>
              <a:gd name="connsiteX37" fmla="*/ 914960 w 1516539"/>
              <a:gd name="connsiteY37" fmla="*/ 2310063 h 2334675"/>
              <a:gd name="connsiteX38" fmla="*/ 951055 w 1516539"/>
              <a:gd name="connsiteY38" fmla="*/ 2334127 h 2334675"/>
              <a:gd name="connsiteX39" fmla="*/ 1035276 w 1516539"/>
              <a:gd name="connsiteY39" fmla="*/ 2298032 h 2334675"/>
              <a:gd name="connsiteX40" fmla="*/ 1095434 w 1516539"/>
              <a:gd name="connsiteY40" fmla="*/ 2249906 h 2334675"/>
              <a:gd name="connsiteX41" fmla="*/ 1191687 w 1516539"/>
              <a:gd name="connsiteY41" fmla="*/ 2273969 h 2334675"/>
              <a:gd name="connsiteX42" fmla="*/ 1239813 w 1516539"/>
              <a:gd name="connsiteY42" fmla="*/ 2286000 h 2334675"/>
              <a:gd name="connsiteX43" fmla="*/ 1287939 w 1516539"/>
              <a:gd name="connsiteY43" fmla="*/ 2298032 h 2334675"/>
              <a:gd name="connsiteX44" fmla="*/ 1408255 w 1516539"/>
              <a:gd name="connsiteY44" fmla="*/ 2310063 h 2334675"/>
              <a:gd name="connsiteX45" fmla="*/ 1516539 w 1516539"/>
              <a:gd name="connsiteY45" fmla="*/ 2310063 h 233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516539" h="2334675">
                <a:moveTo>
                  <a:pt x="120876" y="0"/>
                </a:moveTo>
                <a:cubicBezTo>
                  <a:pt x="108844" y="20053"/>
                  <a:pt x="95239" y="39242"/>
                  <a:pt x="84781" y="60158"/>
                </a:cubicBezTo>
                <a:cubicBezTo>
                  <a:pt x="75122" y="79475"/>
                  <a:pt x="68301" y="100094"/>
                  <a:pt x="60718" y="120316"/>
                </a:cubicBezTo>
                <a:cubicBezTo>
                  <a:pt x="56265" y="132191"/>
                  <a:pt x="54359" y="145067"/>
                  <a:pt x="48687" y="156411"/>
                </a:cubicBezTo>
                <a:cubicBezTo>
                  <a:pt x="42220" y="169345"/>
                  <a:pt x="32644" y="180474"/>
                  <a:pt x="24623" y="192506"/>
                </a:cubicBezTo>
                <a:cubicBezTo>
                  <a:pt x="16602" y="216569"/>
                  <a:pt x="-3610" y="239676"/>
                  <a:pt x="560" y="264695"/>
                </a:cubicBezTo>
                <a:cubicBezTo>
                  <a:pt x="4571" y="288758"/>
                  <a:pt x="4026" y="314042"/>
                  <a:pt x="12592" y="336884"/>
                </a:cubicBezTo>
                <a:cubicBezTo>
                  <a:pt x="16575" y="347505"/>
                  <a:pt x="29569" y="352090"/>
                  <a:pt x="36655" y="360948"/>
                </a:cubicBezTo>
                <a:cubicBezTo>
                  <a:pt x="82488" y="418240"/>
                  <a:pt x="34937" y="379854"/>
                  <a:pt x="96813" y="421106"/>
                </a:cubicBezTo>
                <a:cubicBezTo>
                  <a:pt x="182803" y="550090"/>
                  <a:pt x="48887" y="354329"/>
                  <a:pt x="156971" y="493295"/>
                </a:cubicBezTo>
                <a:cubicBezTo>
                  <a:pt x="174726" y="516123"/>
                  <a:pt x="205097" y="565484"/>
                  <a:pt x="205097" y="565484"/>
                </a:cubicBezTo>
                <a:cubicBezTo>
                  <a:pt x="201086" y="585537"/>
                  <a:pt x="201121" y="606846"/>
                  <a:pt x="193065" y="625642"/>
                </a:cubicBezTo>
                <a:cubicBezTo>
                  <a:pt x="186207" y="641644"/>
                  <a:pt x="143476" y="666724"/>
                  <a:pt x="132908" y="673769"/>
                </a:cubicBezTo>
                <a:cubicBezTo>
                  <a:pt x="128897" y="685800"/>
                  <a:pt x="119476" y="697258"/>
                  <a:pt x="120876" y="709863"/>
                </a:cubicBezTo>
                <a:cubicBezTo>
                  <a:pt x="127517" y="769638"/>
                  <a:pt x="161160" y="806384"/>
                  <a:pt x="193065" y="854242"/>
                </a:cubicBezTo>
                <a:lnTo>
                  <a:pt x="217129" y="890337"/>
                </a:lnTo>
                <a:lnTo>
                  <a:pt x="241192" y="926432"/>
                </a:lnTo>
                <a:cubicBezTo>
                  <a:pt x="249213" y="950495"/>
                  <a:pt x="268842" y="973511"/>
                  <a:pt x="265255" y="998621"/>
                </a:cubicBezTo>
                <a:cubicBezTo>
                  <a:pt x="260822" y="1029653"/>
                  <a:pt x="257990" y="1085340"/>
                  <a:pt x="241192" y="1118937"/>
                </a:cubicBezTo>
                <a:cubicBezTo>
                  <a:pt x="207588" y="1186147"/>
                  <a:pt x="213758" y="1123756"/>
                  <a:pt x="193065" y="1227221"/>
                </a:cubicBezTo>
                <a:cubicBezTo>
                  <a:pt x="185044" y="1267326"/>
                  <a:pt x="181935" y="1308736"/>
                  <a:pt x="169002" y="1347537"/>
                </a:cubicBezTo>
                <a:cubicBezTo>
                  <a:pt x="151742" y="1399319"/>
                  <a:pt x="160047" y="1371328"/>
                  <a:pt x="144939" y="1431758"/>
                </a:cubicBezTo>
                <a:cubicBezTo>
                  <a:pt x="155982" y="1586350"/>
                  <a:pt x="165330" y="1589812"/>
                  <a:pt x="144939" y="1732548"/>
                </a:cubicBezTo>
                <a:cubicBezTo>
                  <a:pt x="143145" y="1745103"/>
                  <a:pt x="136918" y="1756611"/>
                  <a:pt x="132908" y="1768642"/>
                </a:cubicBezTo>
                <a:cubicBezTo>
                  <a:pt x="140819" y="1871486"/>
                  <a:pt x="133960" y="1896476"/>
                  <a:pt x="156971" y="1973179"/>
                </a:cubicBezTo>
                <a:cubicBezTo>
                  <a:pt x="164260" y="1997474"/>
                  <a:pt x="181034" y="2045369"/>
                  <a:pt x="181034" y="2045369"/>
                </a:cubicBezTo>
                <a:cubicBezTo>
                  <a:pt x="169874" y="2101168"/>
                  <a:pt x="160109" y="2109885"/>
                  <a:pt x="181034" y="2165684"/>
                </a:cubicBezTo>
                <a:cubicBezTo>
                  <a:pt x="193255" y="2198274"/>
                  <a:pt x="219912" y="2212338"/>
                  <a:pt x="241192" y="2237874"/>
                </a:cubicBezTo>
                <a:cubicBezTo>
                  <a:pt x="250449" y="2248983"/>
                  <a:pt x="254373" y="2264447"/>
                  <a:pt x="265255" y="2273969"/>
                </a:cubicBezTo>
                <a:cubicBezTo>
                  <a:pt x="316172" y="2318521"/>
                  <a:pt x="323964" y="2317602"/>
                  <a:pt x="373539" y="2334127"/>
                </a:cubicBezTo>
                <a:cubicBezTo>
                  <a:pt x="393130" y="2330862"/>
                  <a:pt x="456433" y="2324168"/>
                  <a:pt x="481823" y="2310063"/>
                </a:cubicBezTo>
                <a:cubicBezTo>
                  <a:pt x="507104" y="2296018"/>
                  <a:pt x="526577" y="2271082"/>
                  <a:pt x="554013" y="2261937"/>
                </a:cubicBezTo>
                <a:cubicBezTo>
                  <a:pt x="605795" y="2244677"/>
                  <a:pt x="577804" y="2252982"/>
                  <a:pt x="638234" y="2237874"/>
                </a:cubicBezTo>
                <a:cubicBezTo>
                  <a:pt x="666308" y="2241885"/>
                  <a:pt x="694647" y="2244344"/>
                  <a:pt x="722455" y="2249906"/>
                </a:cubicBezTo>
                <a:cubicBezTo>
                  <a:pt x="734891" y="2252393"/>
                  <a:pt x="746356" y="2258453"/>
                  <a:pt x="758550" y="2261937"/>
                </a:cubicBezTo>
                <a:cubicBezTo>
                  <a:pt x="774450" y="2266480"/>
                  <a:pt x="790838" y="2269217"/>
                  <a:pt x="806676" y="2273969"/>
                </a:cubicBezTo>
                <a:cubicBezTo>
                  <a:pt x="830971" y="2281258"/>
                  <a:pt x="854802" y="2290011"/>
                  <a:pt x="878865" y="2298032"/>
                </a:cubicBezTo>
                <a:lnTo>
                  <a:pt x="914960" y="2310063"/>
                </a:lnTo>
                <a:cubicBezTo>
                  <a:pt x="926992" y="2318084"/>
                  <a:pt x="936740" y="2332082"/>
                  <a:pt x="951055" y="2334127"/>
                </a:cubicBezTo>
                <a:cubicBezTo>
                  <a:pt x="983045" y="2338697"/>
                  <a:pt x="1011801" y="2313682"/>
                  <a:pt x="1035276" y="2298032"/>
                </a:cubicBezTo>
                <a:cubicBezTo>
                  <a:pt x="1051229" y="2274102"/>
                  <a:pt x="1058904" y="2246585"/>
                  <a:pt x="1095434" y="2249906"/>
                </a:cubicBezTo>
                <a:cubicBezTo>
                  <a:pt x="1128370" y="2252900"/>
                  <a:pt x="1159603" y="2265948"/>
                  <a:pt x="1191687" y="2273969"/>
                </a:cubicBezTo>
                <a:lnTo>
                  <a:pt x="1239813" y="2286000"/>
                </a:lnTo>
                <a:cubicBezTo>
                  <a:pt x="1255855" y="2290011"/>
                  <a:pt x="1271485" y="2296387"/>
                  <a:pt x="1287939" y="2298032"/>
                </a:cubicBezTo>
                <a:lnTo>
                  <a:pt x="1408255" y="2310063"/>
                </a:lnTo>
                <a:cubicBezTo>
                  <a:pt x="1510136" y="2297329"/>
                  <a:pt x="1481644" y="2275168"/>
                  <a:pt x="1516539" y="2310063"/>
                </a:cubicBezTo>
              </a:path>
            </a:pathLst>
          </a:cu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5486400" y="6019800"/>
            <a:ext cx="1374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ACP ---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697148" y="6019800"/>
            <a:ext cx="1228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 ---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858999" y="6019800"/>
            <a:ext cx="1205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ACP ---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0" name="Picture 13" descr="http://www.uni-kl.de/fileadmin/prum/Download/Design-Vorlagen/TU-Logos/TU-KL-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5263" y="0"/>
            <a:ext cx="39703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683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6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500"/>
                            </p:stCondLst>
                            <p:childTnLst>
                              <p:par>
                                <p:cTn id="1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/>
      <p:bldP spid="17" grpId="0"/>
      <p:bldP spid="39" grpId="0" animBg="1"/>
      <p:bldP spid="42" grpId="0"/>
      <p:bldP spid="43" grpId="0" animBg="1"/>
      <p:bldP spid="44" grpId="0" animBg="1"/>
      <p:bldP spid="45" grpId="0" animBg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  <p:bldP spid="50" grpId="0" animBg="1"/>
      <p:bldP spid="51" grpId="0" animBg="1"/>
      <p:bldP spid="51" grpId="1" animBg="1"/>
      <p:bldP spid="51" grpId="2" animBg="1"/>
      <p:bldP spid="52" grpId="0"/>
      <p:bldP spid="52" grpId="1"/>
      <p:bldP spid="52" grpId="2"/>
      <p:bldP spid="53" grpId="0" animBg="1"/>
      <p:bldP spid="53" grpId="1" animBg="1"/>
      <p:bldP spid="54" grpId="0"/>
      <p:bldP spid="54" grpId="1"/>
      <p:bldP spid="55" grpId="0" animBg="1"/>
      <p:bldP spid="55" grpId="1" animBg="1"/>
      <p:bldP spid="56" grpId="0" animBg="1"/>
      <p:bldP spid="56" grpId="1" animBg="1"/>
      <p:bldP spid="57" grpId="0"/>
      <p:bldP spid="58" grpId="0"/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1DA0E122-6ECA-43B0-8408-FB5E1367C5D5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66850" y="163513"/>
            <a:ext cx="965835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3200" b="1" dirty="0" smtClean="0">
                <a:latin typeface="Verdana" pitchFamily="34" charset="0"/>
                <a:ea typeface="SimSun" pitchFamily="2" charset="-122"/>
              </a:rPr>
              <a:t>Speed Comparison</a:t>
            </a:r>
            <a:endParaRPr lang="en-US" altLang="zh-CN" sz="3200" b="1" dirty="0">
              <a:solidFill>
                <a:schemeClr val="accent1"/>
              </a:solidFill>
              <a:latin typeface="Verdana" pitchFamily="34" charset="0"/>
              <a:ea typeface="SimSun" pitchFamily="2" charset="-122"/>
            </a:endParaRPr>
          </a:p>
        </p:txBody>
      </p:sp>
      <p:pic>
        <p:nvPicPr>
          <p:cNvPr id="4" name="Picture 13" descr="http://www.uni-kl.de/fileadmin/prum/Download/Design-Vorlagen/TU-Logos/TU-KL-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5263" y="0"/>
            <a:ext cx="39703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63361"/>
            <a:ext cx="10668001" cy="609242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7391400" y="1076325"/>
            <a:ext cx="0" cy="514272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14603" y="6488668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256K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736890" y="3936464"/>
            <a:ext cx="0" cy="25146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534400" y="6451064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1MBytes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705600" y="1076325"/>
            <a:ext cx="0" cy="511270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24600" y="6488668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128K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019800" y="1219200"/>
            <a:ext cx="0" cy="506779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72000" y="2286000"/>
            <a:ext cx="0" cy="402772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29100" y="3162796"/>
            <a:ext cx="0" cy="32004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334000" y="6488668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64K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58219" y="6286996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16K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39019" y="6286996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752853" y="1888918"/>
            <a:ext cx="493083" cy="876691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8558380" y="944704"/>
            <a:ext cx="357020" cy="36272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8915400" y="3821668"/>
            <a:ext cx="1263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ACP Loses!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1789583" y="5277984"/>
            <a:ext cx="3200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905712" y="4995446"/>
            <a:ext cx="1426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298MBytes/s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789583" y="5477884"/>
            <a:ext cx="3200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05712" y="5224046"/>
            <a:ext cx="1426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239MBytes/s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038600" y="4694756"/>
            <a:ext cx="119619" cy="7148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352800" y="4191000"/>
            <a:ext cx="21289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CPU OCM between 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CPU ACP &amp; CPU HP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74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8" grpId="0"/>
      <p:bldP spid="19" grpId="0"/>
      <p:bldP spid="20" grpId="0"/>
      <p:bldP spid="22" grpId="0" animBg="1"/>
      <p:bldP spid="23" grpId="0"/>
      <p:bldP spid="31" grpId="0"/>
      <p:bldP spid="33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1DA0E122-6ECA-43B0-8408-FB5E1367C5D5}" type="slidenum">
              <a:rPr lang="en-US" altLang="zh-CN" smtClean="0"/>
              <a:pPr>
                <a:defRPr/>
              </a:pPr>
              <a:t>12</a:t>
            </a:fld>
            <a:endParaRPr lang="en-US" altLang="zh-CN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66850" y="163513"/>
            <a:ext cx="965835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3200" b="1" dirty="0" smtClean="0">
                <a:latin typeface="Verdana" pitchFamily="34" charset="0"/>
                <a:ea typeface="SimSun" pitchFamily="2" charset="-122"/>
              </a:rPr>
              <a:t>Dummy Traffic Effect</a:t>
            </a:r>
            <a:endParaRPr lang="en-US" altLang="zh-CN" sz="3200" b="1" dirty="0">
              <a:solidFill>
                <a:schemeClr val="accent1"/>
              </a:solidFill>
              <a:latin typeface="Verdana" pitchFamily="34" charset="0"/>
              <a:ea typeface="SimSun" pitchFamily="2" charset="-12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78719"/>
            <a:ext cx="9944569" cy="567928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>
            <a:off x="6676900" y="3212068"/>
            <a:ext cx="4950" cy="31242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324600" y="6488668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256K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553200" y="2057400"/>
            <a:ext cx="3048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967350" y="1981200"/>
            <a:ext cx="3048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57750" y="2209800"/>
            <a:ext cx="3048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74175" y="3193475"/>
            <a:ext cx="3048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749858" y="25146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HP: 1382Mbytes/s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06946" y="2069068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ACP: 1664Mbytes/s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6781800" y="2242068"/>
            <a:ext cx="1752600" cy="439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781800" y="2743200"/>
            <a:ext cx="1905000" cy="1846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876800" y="4018360"/>
            <a:ext cx="0" cy="5536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82007" y="4495800"/>
            <a:ext cx="28568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CPU dummy traffic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Occupies cache entries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So less free entries remain 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for the accelerator 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876800" y="3764975"/>
            <a:ext cx="633350" cy="25338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41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/>
      <p:bldP spid="12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1DA0E122-6ECA-43B0-8408-FB5E1367C5D5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66850" y="163513"/>
            <a:ext cx="965835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3200" b="1" dirty="0" smtClean="0">
                <a:latin typeface="Verdana" pitchFamily="34" charset="0"/>
                <a:ea typeface="SimSun" pitchFamily="2" charset="-122"/>
              </a:rPr>
              <a:t>Power Comparison</a:t>
            </a:r>
            <a:endParaRPr lang="en-US" altLang="zh-CN" sz="3200" b="1" dirty="0">
              <a:solidFill>
                <a:schemeClr val="accent1"/>
              </a:solidFill>
              <a:latin typeface="Verdana" pitchFamily="34" charset="0"/>
              <a:ea typeface="SimSun" pitchFamily="2" charset="-12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838200"/>
            <a:ext cx="10592113" cy="604908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8229600" y="1143000"/>
            <a:ext cx="15240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17761" y="1469408"/>
            <a:ext cx="609600" cy="15023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828800" y="4724400"/>
            <a:ext cx="2286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124200" y="2743200"/>
            <a:ext cx="609600" cy="15023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827361" y="2220603"/>
            <a:ext cx="449239" cy="52259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62400" y="4419600"/>
            <a:ext cx="6172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698009" y="5132696"/>
            <a:ext cx="2416791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962400" y="5271448"/>
            <a:ext cx="52578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48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10" grpId="0" animBg="1"/>
      <p:bldP spid="1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1DA0E122-6ECA-43B0-8408-FB5E1367C5D5}" type="slidenum">
              <a:rPr lang="en-US" altLang="zh-CN" smtClean="0"/>
              <a:pPr>
                <a:defRPr/>
              </a:pPr>
              <a:t>14</a:t>
            </a:fld>
            <a:endParaRPr lang="en-US" altLang="zh-C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838200"/>
            <a:ext cx="10540827" cy="6019800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66850" y="163513"/>
            <a:ext cx="965835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3200" b="1" dirty="0" smtClean="0">
                <a:latin typeface="Verdana" pitchFamily="34" charset="0"/>
                <a:ea typeface="SimSun" pitchFamily="2" charset="-122"/>
              </a:rPr>
              <a:t>Energy Comparison</a:t>
            </a:r>
            <a:endParaRPr lang="en-US" altLang="zh-CN" sz="3200" b="1" dirty="0">
              <a:solidFill>
                <a:schemeClr val="accent1"/>
              </a:solidFill>
              <a:latin typeface="Verdana" pitchFamily="34" charset="0"/>
              <a:ea typeface="SimSun" pitchFamily="2" charset="-122"/>
            </a:endParaRPr>
          </a:p>
        </p:txBody>
      </p:sp>
      <p:sp>
        <p:nvSpPr>
          <p:cNvPr id="5" name="Oval 4"/>
          <p:cNvSpPr/>
          <p:nvPr/>
        </p:nvSpPr>
        <p:spPr>
          <a:xfrm>
            <a:off x="2286000" y="1981200"/>
            <a:ext cx="22860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9400" y="1600200"/>
            <a:ext cx="3321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CPU only methods : worst case!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819400" y="4267200"/>
            <a:ext cx="0" cy="3164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0" y="4583668"/>
            <a:ext cx="6571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CPU ACP ; always better energy than CPU HP0</a:t>
            </a:r>
          </a:p>
          <a:p>
            <a:r>
              <a:rPr lang="en-US" sz="1800" b="1" dirty="0" smtClean="0">
                <a:solidFill>
                  <a:schemeClr val="tx1"/>
                </a:solidFill>
              </a:rPr>
              <a:t>When the image size grows CPU ACP converges CPU HP0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881261" y="3505200"/>
            <a:ext cx="681339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86400" y="3200400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CPU OCM always between </a:t>
            </a:r>
          </a:p>
          <a:p>
            <a:r>
              <a:rPr lang="en-US" sz="1800" b="1" dirty="0" smtClean="0">
                <a:solidFill>
                  <a:schemeClr val="tx1"/>
                </a:solidFill>
              </a:rPr>
              <a:t>CPU ACP and CPU HP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20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6" grpId="1"/>
      <p:bldP spid="9" grpId="0"/>
      <p:bldP spid="9" grpId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1DA0E122-6ECA-43B0-8408-FB5E1367C5D5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66850" y="163513"/>
            <a:ext cx="965835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3200" b="1" dirty="0" smtClean="0">
                <a:latin typeface="Verdana" pitchFamily="34" charset="0"/>
                <a:ea typeface="SimSun" pitchFamily="2" charset="-122"/>
              </a:rPr>
              <a:t>Lessons Learned &amp; Conclusion</a:t>
            </a:r>
            <a:endParaRPr lang="en-US" altLang="zh-CN" sz="3200" b="1" dirty="0">
              <a:solidFill>
                <a:schemeClr val="accent1"/>
              </a:solidFill>
              <a:latin typeface="Verdana" pitchFamily="34" charset="0"/>
              <a:ea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524000"/>
            <a:ext cx="1060578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a specific task should be done by the </a:t>
            </a:r>
            <a:r>
              <a:rPr lang="en-US" b="1" dirty="0" smtClean="0">
                <a:solidFill>
                  <a:schemeClr val="tx1"/>
                </a:solidFill>
              </a:rPr>
              <a:t>cooperation</a:t>
            </a:r>
            <a:r>
              <a:rPr lang="en-US" dirty="0" smtClean="0">
                <a:solidFill>
                  <a:schemeClr val="tx1"/>
                </a:solidFill>
              </a:rPr>
              <a:t> of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CPU and accelerator:</a:t>
            </a:r>
          </a:p>
          <a:p>
            <a:pPr marL="1085850" lvl="1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CPU ACP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b="1" dirty="0" smtClean="0">
                <a:solidFill>
                  <a:schemeClr val="tx1"/>
                </a:solidFill>
              </a:rPr>
              <a:t>CPU OCM</a:t>
            </a:r>
            <a:r>
              <a:rPr lang="en-US" dirty="0" smtClean="0">
                <a:solidFill>
                  <a:schemeClr val="tx1"/>
                </a:solidFill>
              </a:rPr>
              <a:t> are always </a:t>
            </a:r>
          </a:p>
          <a:p>
            <a:pPr lvl="1" indent="0"/>
            <a:r>
              <a:rPr lang="en-US" dirty="0" smtClean="0">
                <a:solidFill>
                  <a:schemeClr val="tx1"/>
                </a:solidFill>
              </a:rPr>
              <a:t>better than </a:t>
            </a:r>
            <a:r>
              <a:rPr lang="en-US" b="1" dirty="0" smtClean="0">
                <a:solidFill>
                  <a:schemeClr val="tx1"/>
                </a:solidFill>
              </a:rPr>
              <a:t>CPU HP</a:t>
            </a:r>
            <a:r>
              <a:rPr lang="en-US" dirty="0" smtClean="0">
                <a:solidFill>
                  <a:schemeClr val="tx1"/>
                </a:solidFill>
              </a:rPr>
              <a:t> in terms of energy</a:t>
            </a:r>
          </a:p>
          <a:p>
            <a:pPr marL="108585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we are running other applications which</a:t>
            </a:r>
          </a:p>
          <a:p>
            <a:pPr lvl="1" indent="0"/>
            <a:r>
              <a:rPr lang="en-US" dirty="0" smtClean="0">
                <a:solidFill>
                  <a:schemeClr val="tx1"/>
                </a:solidFill>
              </a:rPr>
              <a:t>heavily depend on caches, </a:t>
            </a:r>
            <a:r>
              <a:rPr lang="en-US" b="1" dirty="0" smtClean="0">
                <a:solidFill>
                  <a:schemeClr val="tx1"/>
                </a:solidFill>
              </a:rPr>
              <a:t>CPU OCM </a:t>
            </a:r>
            <a:r>
              <a:rPr lang="en-US" dirty="0" smtClean="0">
                <a:solidFill>
                  <a:schemeClr val="tx1"/>
                </a:solidFill>
              </a:rPr>
              <a:t>and then </a:t>
            </a:r>
            <a:r>
              <a:rPr lang="en-US" b="1" dirty="0" smtClean="0">
                <a:solidFill>
                  <a:schemeClr val="tx1"/>
                </a:solidFill>
              </a:rPr>
              <a:t>CPU HP</a:t>
            </a:r>
            <a:r>
              <a:rPr lang="en-US" dirty="0" smtClean="0">
                <a:solidFill>
                  <a:schemeClr val="tx1"/>
                </a:solidFill>
              </a:rPr>
              <a:t> are preferred!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a specific task should be done by </a:t>
            </a:r>
            <a:r>
              <a:rPr lang="en-US" b="1" dirty="0">
                <a:solidFill>
                  <a:schemeClr val="tx1"/>
                </a:solidFill>
              </a:rPr>
              <a:t>accelerator only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108585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For small arrays </a:t>
            </a:r>
            <a:r>
              <a:rPr lang="en-US" b="1" dirty="0" smtClean="0">
                <a:solidFill>
                  <a:schemeClr val="tx1"/>
                </a:solidFill>
              </a:rPr>
              <a:t>ACP Only &amp; OCM Only </a:t>
            </a:r>
            <a:r>
              <a:rPr lang="en-US" dirty="0" smtClean="0">
                <a:solidFill>
                  <a:schemeClr val="tx1"/>
                </a:solidFill>
              </a:rPr>
              <a:t>can be used</a:t>
            </a:r>
          </a:p>
          <a:p>
            <a:pPr marL="108585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For large arrays (&gt;size of L2$) </a:t>
            </a:r>
            <a:r>
              <a:rPr lang="en-US" b="1" dirty="0" smtClean="0">
                <a:solidFill>
                  <a:schemeClr val="tx1"/>
                </a:solidFill>
              </a:rPr>
              <a:t>HP Only </a:t>
            </a:r>
            <a:r>
              <a:rPr lang="en-US" dirty="0" smtClean="0">
                <a:solidFill>
                  <a:schemeClr val="tx1"/>
                </a:solidFill>
              </a:rPr>
              <a:t>always acts better.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46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4956FA9-C92F-4D1B-99ED-AD4A07A0FE8F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smtClean="0">
                <a:ea typeface="SimSun" pitchFamily="2" charset="-122"/>
              </a:rPr>
              <a:t>Outline</a:t>
            </a:r>
            <a:endParaRPr lang="en-US" altLang="zh-CN" smtClean="0">
              <a:solidFill>
                <a:schemeClr val="accent1"/>
              </a:solidFill>
              <a:ea typeface="SimSun" pitchFamily="2" charset="-122"/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2076450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hangingPunct="1"/>
            <a:endParaRPr lang="zh-CN" altLang="en-US" sz="1800">
              <a:solidFill>
                <a:srgbClr val="163794"/>
              </a:solidFill>
              <a:ea typeface="SimSun" pitchFamily="2" charset="-122"/>
            </a:endParaRPr>
          </a:p>
        </p:txBody>
      </p:sp>
      <p:sp>
        <p:nvSpPr>
          <p:cNvPr id="199684" name="AutoShape 4"/>
          <p:cNvSpPr>
            <a:spLocks noChangeArrowheads="1"/>
          </p:cNvSpPr>
          <p:nvPr/>
        </p:nvSpPr>
        <p:spPr bwMode="ltGray">
          <a:xfrm rot="5400000">
            <a:off x="-2425701" y="877888"/>
            <a:ext cx="4824413" cy="59642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it-IT" sz="1800">
              <a:solidFill>
                <a:srgbClr val="163794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9685" name="AutoShape 5"/>
          <p:cNvSpPr>
            <a:spLocks noChangeArrowheads="1"/>
          </p:cNvSpPr>
          <p:nvPr/>
        </p:nvSpPr>
        <p:spPr bwMode="ltGray">
          <a:xfrm rot="5400000" flipH="1">
            <a:off x="-2017712" y="1419225"/>
            <a:ext cx="4032250" cy="4911725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alpha val="56000"/>
                </a:schemeClr>
              </a:gs>
              <a:gs pos="100000">
                <a:schemeClr val="hlink">
                  <a:gamma/>
                  <a:tint val="0"/>
                  <a:invGamma/>
                  <a:alpha val="48000"/>
                </a:scheme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it-IT" sz="1800">
              <a:solidFill>
                <a:srgbClr val="163794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5" name="AutoShape 6"/>
          <p:cNvSpPr>
            <a:spLocks noChangeArrowheads="1"/>
          </p:cNvSpPr>
          <p:nvPr/>
        </p:nvSpPr>
        <p:spPr bwMode="gray">
          <a:xfrm>
            <a:off x="2460625" y="4987925"/>
            <a:ext cx="6378575" cy="50800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hangingPunct="0"/>
            <a:r>
              <a:rPr lang="en-US" altLang="zh-CN" b="1" dirty="0">
                <a:solidFill>
                  <a:srgbClr val="163794"/>
                </a:solidFill>
                <a:ea typeface="SimSun" pitchFamily="2" charset="-122"/>
              </a:rPr>
              <a:t>Experimental Results</a:t>
            </a:r>
            <a:endParaRPr lang="en-US" altLang="zh-CN" i="1" dirty="0">
              <a:solidFill>
                <a:srgbClr val="163794"/>
              </a:solidFill>
              <a:ea typeface="SimSun" pitchFamily="2" charset="-122"/>
            </a:endParaRPr>
          </a:p>
        </p:txBody>
      </p:sp>
      <p:sp>
        <p:nvSpPr>
          <p:cNvPr id="17416" name="AutoShape 7"/>
          <p:cNvSpPr>
            <a:spLocks noChangeArrowheads="1"/>
          </p:cNvSpPr>
          <p:nvPr/>
        </p:nvSpPr>
        <p:spPr bwMode="gray">
          <a:xfrm>
            <a:off x="2897188" y="4216400"/>
            <a:ext cx="6961187" cy="50800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hangingPunct="0"/>
            <a:r>
              <a:rPr lang="en-US" altLang="zh-CN" b="1" dirty="0">
                <a:solidFill>
                  <a:srgbClr val="163794"/>
                </a:solidFill>
                <a:ea typeface="SimSun" pitchFamily="2" charset="-122"/>
              </a:rPr>
              <a:t>Memory Sharing Methods</a:t>
            </a:r>
            <a:endParaRPr lang="en-US" altLang="zh-CN" dirty="0">
              <a:solidFill>
                <a:srgbClr val="163794"/>
              </a:solidFill>
              <a:ea typeface="SimSun" pitchFamily="2" charset="-122"/>
            </a:endParaRPr>
          </a:p>
        </p:txBody>
      </p:sp>
      <p:sp>
        <p:nvSpPr>
          <p:cNvPr id="17417" name="AutoShape 8"/>
          <p:cNvSpPr>
            <a:spLocks noChangeArrowheads="1"/>
          </p:cNvSpPr>
          <p:nvPr/>
        </p:nvSpPr>
        <p:spPr bwMode="gray">
          <a:xfrm>
            <a:off x="3048000" y="3459163"/>
            <a:ext cx="7634288" cy="50800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hangingPunct="0"/>
            <a:r>
              <a:rPr lang="en-US" altLang="zh-CN" b="1" dirty="0">
                <a:solidFill>
                  <a:srgbClr val="163794"/>
                </a:solidFill>
                <a:ea typeface="SimSun" pitchFamily="2" charset="-122"/>
              </a:rPr>
              <a:t>Infrastructure Setup (Hardware &amp; Software) </a:t>
            </a:r>
            <a:endParaRPr lang="en-US" altLang="zh-CN" dirty="0">
              <a:solidFill>
                <a:srgbClr val="163794"/>
              </a:solidFill>
              <a:ea typeface="SimSun" pitchFamily="2" charset="-122"/>
            </a:endParaRPr>
          </a:p>
        </p:txBody>
      </p:sp>
      <p:sp>
        <p:nvSpPr>
          <p:cNvPr id="17418" name="AutoShape 9"/>
          <p:cNvSpPr>
            <a:spLocks noChangeArrowheads="1"/>
          </p:cNvSpPr>
          <p:nvPr/>
        </p:nvSpPr>
        <p:spPr bwMode="gray">
          <a:xfrm>
            <a:off x="2857500" y="2705100"/>
            <a:ext cx="7000875" cy="50800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hangingPunct="0"/>
            <a:r>
              <a:rPr lang="en-US" altLang="zh-CN" b="1" dirty="0" smtClean="0">
                <a:solidFill>
                  <a:srgbClr val="163794"/>
                </a:solidFill>
                <a:ea typeface="SimSun" pitchFamily="2" charset="-122"/>
              </a:rPr>
              <a:t>Motivations &amp; Contributions</a:t>
            </a:r>
            <a:endParaRPr lang="en-US" altLang="zh-CN" dirty="0">
              <a:solidFill>
                <a:srgbClr val="163794"/>
              </a:solidFill>
              <a:ea typeface="SimSun" pitchFamily="2" charset="-122"/>
            </a:endParaRPr>
          </a:p>
        </p:txBody>
      </p:sp>
      <p:sp>
        <p:nvSpPr>
          <p:cNvPr id="17419" name="AutoShape 10"/>
          <p:cNvSpPr>
            <a:spLocks noChangeArrowheads="1"/>
          </p:cNvSpPr>
          <p:nvPr/>
        </p:nvSpPr>
        <p:spPr bwMode="gray">
          <a:xfrm>
            <a:off x="2320925" y="1984375"/>
            <a:ext cx="6518275" cy="5159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hangingPunct="0"/>
            <a:r>
              <a:rPr lang="en-US" altLang="zh-CN" b="1" dirty="0" smtClean="0">
                <a:solidFill>
                  <a:srgbClr val="163794"/>
                </a:solidFill>
                <a:ea typeface="SimSun" pitchFamily="2" charset="-122"/>
              </a:rPr>
              <a:t>ZYNQ Architecture (Brief)</a:t>
            </a:r>
            <a:endParaRPr lang="en-US" altLang="zh-CN" i="1" dirty="0">
              <a:solidFill>
                <a:srgbClr val="163794"/>
              </a:solidFill>
              <a:ea typeface="SimSun" pitchFamily="2" charset="-122"/>
            </a:endParaRPr>
          </a:p>
        </p:txBody>
      </p:sp>
      <p:grpSp>
        <p:nvGrpSpPr>
          <p:cNvPr id="17420" name="Group 11"/>
          <p:cNvGrpSpPr>
            <a:grpSpLocks/>
          </p:cNvGrpSpPr>
          <p:nvPr/>
        </p:nvGrpSpPr>
        <p:grpSpPr bwMode="auto">
          <a:xfrm>
            <a:off x="1952625" y="2041525"/>
            <a:ext cx="476250" cy="520700"/>
            <a:chOff x="2078" y="1387"/>
            <a:chExt cx="1615" cy="2201"/>
          </a:xfrm>
        </p:grpSpPr>
        <p:sp>
          <p:nvSpPr>
            <p:cNvPr id="17466" name="Oval 1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  <p:sp>
          <p:nvSpPr>
            <p:cNvPr id="17467" name="Oval 1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  <p:sp>
          <p:nvSpPr>
            <p:cNvPr id="199694" name="Oval 14"/>
            <p:cNvSpPr>
              <a:spLocks noChangeArrowheads="1"/>
            </p:cNvSpPr>
            <p:nvPr/>
          </p:nvSpPr>
          <p:spPr bwMode="gray">
            <a:xfrm>
              <a:off x="2256" y="1387"/>
              <a:ext cx="883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defTabSz="914400">
                <a:defRPr/>
              </a:pPr>
              <a:endParaRPr lang="it-IT" sz="1800">
                <a:solidFill>
                  <a:srgbClr val="163794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69" name="Oval 15"/>
            <p:cNvSpPr>
              <a:spLocks noChangeArrowheads="1"/>
            </p:cNvSpPr>
            <p:nvPr/>
          </p:nvSpPr>
          <p:spPr bwMode="gray">
            <a:xfrm>
              <a:off x="2254" y="1387"/>
              <a:ext cx="881" cy="220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  <p:sp>
          <p:nvSpPr>
            <p:cNvPr id="199696" name="Oval 16"/>
            <p:cNvSpPr>
              <a:spLocks noChangeArrowheads="1"/>
            </p:cNvSpPr>
            <p:nvPr/>
          </p:nvSpPr>
          <p:spPr bwMode="gray">
            <a:xfrm>
              <a:off x="2336" y="1387"/>
              <a:ext cx="1098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914400">
                <a:defRPr/>
              </a:pPr>
              <a:endParaRPr lang="it-IT" sz="1800">
                <a:solidFill>
                  <a:srgbClr val="163794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71" name="Oval 17"/>
            <p:cNvSpPr>
              <a:spLocks noChangeArrowheads="1"/>
            </p:cNvSpPr>
            <p:nvPr/>
          </p:nvSpPr>
          <p:spPr bwMode="gray">
            <a:xfrm>
              <a:off x="2337" y="1387"/>
              <a:ext cx="1096" cy="2201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</p:grpSp>
      <p:grpSp>
        <p:nvGrpSpPr>
          <p:cNvPr id="17421" name="Group 18"/>
          <p:cNvGrpSpPr>
            <a:grpSpLocks/>
          </p:cNvGrpSpPr>
          <p:nvPr/>
        </p:nvGrpSpPr>
        <p:grpSpPr bwMode="auto">
          <a:xfrm>
            <a:off x="2503488" y="2711450"/>
            <a:ext cx="476250" cy="520700"/>
            <a:chOff x="2078" y="1387"/>
            <a:chExt cx="1615" cy="2201"/>
          </a:xfrm>
        </p:grpSpPr>
        <p:sp>
          <p:nvSpPr>
            <p:cNvPr id="17460" name="Oval 19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  <p:sp>
          <p:nvSpPr>
            <p:cNvPr id="17461" name="Oval 20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  <p:sp>
          <p:nvSpPr>
            <p:cNvPr id="199701" name="Oval 21"/>
            <p:cNvSpPr>
              <a:spLocks noChangeArrowheads="1"/>
            </p:cNvSpPr>
            <p:nvPr/>
          </p:nvSpPr>
          <p:spPr bwMode="gray">
            <a:xfrm>
              <a:off x="2256" y="1387"/>
              <a:ext cx="883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defTabSz="914400">
                <a:defRPr/>
              </a:pPr>
              <a:endParaRPr lang="it-IT" sz="1800">
                <a:solidFill>
                  <a:srgbClr val="163794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63" name="Oval 22"/>
            <p:cNvSpPr>
              <a:spLocks noChangeArrowheads="1"/>
            </p:cNvSpPr>
            <p:nvPr/>
          </p:nvSpPr>
          <p:spPr bwMode="gray">
            <a:xfrm>
              <a:off x="2254" y="1387"/>
              <a:ext cx="881" cy="220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  <p:sp>
          <p:nvSpPr>
            <p:cNvPr id="199703" name="Oval 23"/>
            <p:cNvSpPr>
              <a:spLocks noChangeArrowheads="1"/>
            </p:cNvSpPr>
            <p:nvPr/>
          </p:nvSpPr>
          <p:spPr bwMode="gray">
            <a:xfrm>
              <a:off x="2336" y="1387"/>
              <a:ext cx="1098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914400">
                <a:defRPr/>
              </a:pPr>
              <a:endParaRPr lang="it-IT" sz="1800">
                <a:solidFill>
                  <a:srgbClr val="163794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65" name="Oval 24"/>
            <p:cNvSpPr>
              <a:spLocks noChangeArrowheads="1"/>
            </p:cNvSpPr>
            <p:nvPr/>
          </p:nvSpPr>
          <p:spPr bwMode="gray">
            <a:xfrm>
              <a:off x="2337" y="1387"/>
              <a:ext cx="1096" cy="2201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</p:grpSp>
      <p:grpSp>
        <p:nvGrpSpPr>
          <p:cNvPr id="17422" name="Group 25"/>
          <p:cNvGrpSpPr>
            <a:grpSpLocks/>
          </p:cNvGrpSpPr>
          <p:nvPr/>
        </p:nvGrpSpPr>
        <p:grpSpPr bwMode="auto">
          <a:xfrm>
            <a:off x="2667000" y="3465513"/>
            <a:ext cx="476250" cy="520700"/>
            <a:chOff x="2078" y="1387"/>
            <a:chExt cx="1615" cy="2201"/>
          </a:xfrm>
        </p:grpSpPr>
        <p:sp>
          <p:nvSpPr>
            <p:cNvPr id="17454" name="Oval 2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  <p:sp>
          <p:nvSpPr>
            <p:cNvPr id="17455" name="Oval 2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  <p:sp>
          <p:nvSpPr>
            <p:cNvPr id="199708" name="Oval 28"/>
            <p:cNvSpPr>
              <a:spLocks noChangeArrowheads="1"/>
            </p:cNvSpPr>
            <p:nvPr/>
          </p:nvSpPr>
          <p:spPr bwMode="gray">
            <a:xfrm>
              <a:off x="2256" y="1387"/>
              <a:ext cx="883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defTabSz="914400">
                <a:defRPr/>
              </a:pPr>
              <a:endParaRPr lang="it-IT" sz="1800">
                <a:solidFill>
                  <a:srgbClr val="163794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57" name="Oval 29"/>
            <p:cNvSpPr>
              <a:spLocks noChangeArrowheads="1"/>
            </p:cNvSpPr>
            <p:nvPr/>
          </p:nvSpPr>
          <p:spPr bwMode="gray">
            <a:xfrm>
              <a:off x="2254" y="1387"/>
              <a:ext cx="881" cy="2201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  <p:sp>
          <p:nvSpPr>
            <p:cNvPr id="199710" name="Oval 30"/>
            <p:cNvSpPr>
              <a:spLocks noChangeArrowheads="1"/>
            </p:cNvSpPr>
            <p:nvPr/>
          </p:nvSpPr>
          <p:spPr bwMode="gray">
            <a:xfrm>
              <a:off x="2336" y="1387"/>
              <a:ext cx="1098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914400">
                <a:defRPr/>
              </a:pPr>
              <a:endParaRPr lang="it-IT" sz="1800">
                <a:solidFill>
                  <a:srgbClr val="163794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59" name="Oval 31"/>
            <p:cNvSpPr>
              <a:spLocks noChangeArrowheads="1"/>
            </p:cNvSpPr>
            <p:nvPr/>
          </p:nvSpPr>
          <p:spPr bwMode="gray">
            <a:xfrm>
              <a:off x="2337" y="1387"/>
              <a:ext cx="1096" cy="2201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</p:grpSp>
      <p:grpSp>
        <p:nvGrpSpPr>
          <p:cNvPr id="17423" name="Group 32"/>
          <p:cNvGrpSpPr>
            <a:grpSpLocks/>
          </p:cNvGrpSpPr>
          <p:nvPr/>
        </p:nvGrpSpPr>
        <p:grpSpPr bwMode="auto">
          <a:xfrm>
            <a:off x="2574925" y="4202113"/>
            <a:ext cx="476250" cy="520700"/>
            <a:chOff x="2078" y="1387"/>
            <a:chExt cx="1615" cy="2201"/>
          </a:xfrm>
        </p:grpSpPr>
        <p:sp>
          <p:nvSpPr>
            <p:cNvPr id="17448" name="Oval 3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  <p:sp>
          <p:nvSpPr>
            <p:cNvPr id="17449" name="Oval 3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  <p:sp>
          <p:nvSpPr>
            <p:cNvPr id="199715" name="Oval 35"/>
            <p:cNvSpPr>
              <a:spLocks noChangeArrowheads="1"/>
            </p:cNvSpPr>
            <p:nvPr/>
          </p:nvSpPr>
          <p:spPr bwMode="gray">
            <a:xfrm>
              <a:off x="2256" y="1387"/>
              <a:ext cx="883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defTabSz="914400">
                <a:defRPr/>
              </a:pPr>
              <a:endParaRPr lang="it-IT" sz="1800">
                <a:solidFill>
                  <a:srgbClr val="163794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51" name="Oval 36"/>
            <p:cNvSpPr>
              <a:spLocks noChangeArrowheads="1"/>
            </p:cNvSpPr>
            <p:nvPr/>
          </p:nvSpPr>
          <p:spPr bwMode="gray">
            <a:xfrm>
              <a:off x="2254" y="1387"/>
              <a:ext cx="881" cy="220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  <p:sp>
          <p:nvSpPr>
            <p:cNvPr id="199717" name="Oval 37"/>
            <p:cNvSpPr>
              <a:spLocks noChangeArrowheads="1"/>
            </p:cNvSpPr>
            <p:nvPr/>
          </p:nvSpPr>
          <p:spPr bwMode="gray">
            <a:xfrm>
              <a:off x="2336" y="1387"/>
              <a:ext cx="1098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914400">
                <a:defRPr/>
              </a:pPr>
              <a:endParaRPr lang="it-IT" sz="1800">
                <a:solidFill>
                  <a:srgbClr val="163794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53" name="Oval 38"/>
            <p:cNvSpPr>
              <a:spLocks noChangeArrowheads="1"/>
            </p:cNvSpPr>
            <p:nvPr/>
          </p:nvSpPr>
          <p:spPr bwMode="gray">
            <a:xfrm>
              <a:off x="2337" y="1387"/>
              <a:ext cx="1096" cy="2201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</p:grpSp>
      <p:grpSp>
        <p:nvGrpSpPr>
          <p:cNvPr id="17424" name="Group 39"/>
          <p:cNvGrpSpPr>
            <a:grpSpLocks/>
          </p:cNvGrpSpPr>
          <p:nvPr/>
        </p:nvGrpSpPr>
        <p:grpSpPr bwMode="auto">
          <a:xfrm>
            <a:off x="2154238" y="4943475"/>
            <a:ext cx="444500" cy="520700"/>
            <a:chOff x="2078" y="1387"/>
            <a:chExt cx="1615" cy="2201"/>
          </a:xfrm>
        </p:grpSpPr>
        <p:sp>
          <p:nvSpPr>
            <p:cNvPr id="17442" name="Oval 40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  <p:sp>
          <p:nvSpPr>
            <p:cNvPr id="17443" name="Oval 41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  <p:sp>
          <p:nvSpPr>
            <p:cNvPr id="199722" name="Oval 42"/>
            <p:cNvSpPr>
              <a:spLocks noChangeArrowheads="1"/>
            </p:cNvSpPr>
            <p:nvPr/>
          </p:nvSpPr>
          <p:spPr bwMode="gray">
            <a:xfrm>
              <a:off x="2257" y="1387"/>
              <a:ext cx="946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defTabSz="914400">
                <a:defRPr/>
              </a:pPr>
              <a:endParaRPr lang="it-IT" sz="1800">
                <a:solidFill>
                  <a:srgbClr val="163794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45" name="Oval 43"/>
            <p:cNvSpPr>
              <a:spLocks noChangeArrowheads="1"/>
            </p:cNvSpPr>
            <p:nvPr/>
          </p:nvSpPr>
          <p:spPr bwMode="gray">
            <a:xfrm>
              <a:off x="2254" y="1387"/>
              <a:ext cx="944" cy="220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E35E2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  <p:sp>
          <p:nvSpPr>
            <p:cNvPr id="199724" name="Oval 44"/>
            <p:cNvSpPr>
              <a:spLocks noChangeArrowheads="1"/>
            </p:cNvSpPr>
            <p:nvPr/>
          </p:nvSpPr>
          <p:spPr bwMode="gray">
            <a:xfrm>
              <a:off x="2338" y="1387"/>
              <a:ext cx="1096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914400">
                <a:defRPr/>
              </a:pPr>
              <a:endParaRPr lang="it-IT" sz="1800">
                <a:solidFill>
                  <a:srgbClr val="163794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47" name="Oval 45"/>
            <p:cNvSpPr>
              <a:spLocks noChangeArrowheads="1"/>
            </p:cNvSpPr>
            <p:nvPr/>
          </p:nvSpPr>
          <p:spPr bwMode="gray">
            <a:xfrm>
              <a:off x="2337" y="1387"/>
              <a:ext cx="1096" cy="2201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6E2E1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</p:grpSp>
      <p:sp>
        <p:nvSpPr>
          <p:cNvPr id="17425" name="AutoShape 46"/>
          <p:cNvSpPr>
            <a:spLocks noChangeArrowheads="1"/>
          </p:cNvSpPr>
          <p:nvPr/>
        </p:nvSpPr>
        <p:spPr bwMode="gray">
          <a:xfrm>
            <a:off x="1466850" y="1341438"/>
            <a:ext cx="6534150" cy="515937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hangingPunct="0"/>
            <a:r>
              <a:rPr lang="en-US" altLang="zh-CN" b="1" dirty="0">
                <a:solidFill>
                  <a:srgbClr val="163794"/>
                </a:solidFill>
                <a:ea typeface="SimSun" pitchFamily="2" charset="-122"/>
              </a:rPr>
              <a:t>Introduction</a:t>
            </a:r>
            <a:endParaRPr lang="en-US" altLang="zh-CN" b="1" i="1" dirty="0">
              <a:solidFill>
                <a:srgbClr val="163794"/>
              </a:solidFill>
              <a:ea typeface="SimSun" pitchFamily="2" charset="-122"/>
            </a:endParaRPr>
          </a:p>
        </p:txBody>
      </p:sp>
      <p:grpSp>
        <p:nvGrpSpPr>
          <p:cNvPr id="17426" name="Group 47"/>
          <p:cNvGrpSpPr>
            <a:grpSpLocks/>
          </p:cNvGrpSpPr>
          <p:nvPr/>
        </p:nvGrpSpPr>
        <p:grpSpPr bwMode="auto">
          <a:xfrm>
            <a:off x="1122363" y="1431925"/>
            <a:ext cx="476250" cy="520700"/>
            <a:chOff x="2078" y="1387"/>
            <a:chExt cx="1615" cy="2201"/>
          </a:xfrm>
        </p:grpSpPr>
        <p:sp>
          <p:nvSpPr>
            <p:cNvPr id="17436" name="Oval 4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  <p:sp>
          <p:nvSpPr>
            <p:cNvPr id="17437" name="Oval 4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  <p:sp>
          <p:nvSpPr>
            <p:cNvPr id="199730" name="Oval 50"/>
            <p:cNvSpPr>
              <a:spLocks noChangeArrowheads="1"/>
            </p:cNvSpPr>
            <p:nvPr/>
          </p:nvSpPr>
          <p:spPr bwMode="gray">
            <a:xfrm>
              <a:off x="2256" y="1387"/>
              <a:ext cx="883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defTabSz="914400">
                <a:defRPr/>
              </a:pPr>
              <a:endParaRPr lang="it-IT" sz="1800">
                <a:solidFill>
                  <a:srgbClr val="163794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39" name="Oval 51"/>
            <p:cNvSpPr>
              <a:spLocks noChangeArrowheads="1"/>
            </p:cNvSpPr>
            <p:nvPr/>
          </p:nvSpPr>
          <p:spPr bwMode="gray">
            <a:xfrm>
              <a:off x="2254" y="1387"/>
              <a:ext cx="881" cy="220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  <p:sp>
          <p:nvSpPr>
            <p:cNvPr id="199732" name="Oval 52"/>
            <p:cNvSpPr>
              <a:spLocks noChangeArrowheads="1"/>
            </p:cNvSpPr>
            <p:nvPr/>
          </p:nvSpPr>
          <p:spPr bwMode="gray">
            <a:xfrm>
              <a:off x="2336" y="1387"/>
              <a:ext cx="1098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914400">
                <a:defRPr/>
              </a:pPr>
              <a:endParaRPr lang="it-IT" sz="1800">
                <a:solidFill>
                  <a:srgbClr val="163794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41" name="Oval 53"/>
            <p:cNvSpPr>
              <a:spLocks noChangeArrowheads="1"/>
            </p:cNvSpPr>
            <p:nvPr/>
          </p:nvSpPr>
          <p:spPr bwMode="gray">
            <a:xfrm>
              <a:off x="2337" y="1387"/>
              <a:ext cx="1096" cy="2201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</p:grpSp>
      <p:sp>
        <p:nvSpPr>
          <p:cNvPr id="17427" name="AutoShape 54"/>
          <p:cNvSpPr>
            <a:spLocks noChangeArrowheads="1"/>
          </p:cNvSpPr>
          <p:nvPr/>
        </p:nvSpPr>
        <p:spPr bwMode="gray">
          <a:xfrm>
            <a:off x="1789113" y="5661025"/>
            <a:ext cx="6211887" cy="50800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hangingPunct="0"/>
            <a:r>
              <a:rPr lang="en-US" altLang="zh-CN" b="1" dirty="0" smtClean="0">
                <a:solidFill>
                  <a:srgbClr val="163794"/>
                </a:solidFill>
                <a:ea typeface="SimSun" pitchFamily="2" charset="-122"/>
              </a:rPr>
              <a:t>Lessons Learned &amp; Conclusion</a:t>
            </a:r>
            <a:endParaRPr lang="en-US" altLang="zh-CN" dirty="0">
              <a:solidFill>
                <a:srgbClr val="163794"/>
              </a:solidFill>
              <a:ea typeface="SimSun" pitchFamily="2" charset="-122"/>
            </a:endParaRPr>
          </a:p>
        </p:txBody>
      </p:sp>
      <p:grpSp>
        <p:nvGrpSpPr>
          <p:cNvPr id="17428" name="Group 55"/>
          <p:cNvGrpSpPr>
            <a:grpSpLocks/>
          </p:cNvGrpSpPr>
          <p:nvPr/>
        </p:nvGrpSpPr>
        <p:grpSpPr bwMode="auto">
          <a:xfrm>
            <a:off x="1425575" y="5595938"/>
            <a:ext cx="444500" cy="520700"/>
            <a:chOff x="2078" y="1387"/>
            <a:chExt cx="1615" cy="2201"/>
          </a:xfrm>
        </p:grpSpPr>
        <p:sp>
          <p:nvSpPr>
            <p:cNvPr id="17430" name="Oval 5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  <p:sp>
          <p:nvSpPr>
            <p:cNvPr id="17431" name="Oval 5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  <p:sp>
          <p:nvSpPr>
            <p:cNvPr id="199738" name="Oval 58"/>
            <p:cNvSpPr>
              <a:spLocks noChangeArrowheads="1"/>
            </p:cNvSpPr>
            <p:nvPr/>
          </p:nvSpPr>
          <p:spPr bwMode="gray">
            <a:xfrm>
              <a:off x="2257" y="1387"/>
              <a:ext cx="946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defTabSz="914400">
                <a:defRPr/>
              </a:pPr>
              <a:endParaRPr lang="it-IT" sz="1800">
                <a:solidFill>
                  <a:srgbClr val="163794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33" name="Oval 59"/>
            <p:cNvSpPr>
              <a:spLocks noChangeArrowheads="1"/>
            </p:cNvSpPr>
            <p:nvPr/>
          </p:nvSpPr>
          <p:spPr bwMode="gray">
            <a:xfrm>
              <a:off x="2254" y="1387"/>
              <a:ext cx="944" cy="220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E35E2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  <p:sp>
          <p:nvSpPr>
            <p:cNvPr id="199740" name="Oval 60"/>
            <p:cNvSpPr>
              <a:spLocks noChangeArrowheads="1"/>
            </p:cNvSpPr>
            <p:nvPr/>
          </p:nvSpPr>
          <p:spPr bwMode="gray">
            <a:xfrm>
              <a:off x="2338" y="1387"/>
              <a:ext cx="1096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914400">
                <a:defRPr/>
              </a:pPr>
              <a:endParaRPr lang="it-IT" sz="1800">
                <a:solidFill>
                  <a:srgbClr val="163794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35" name="Oval 61"/>
            <p:cNvSpPr>
              <a:spLocks noChangeArrowheads="1"/>
            </p:cNvSpPr>
            <p:nvPr/>
          </p:nvSpPr>
          <p:spPr bwMode="gray">
            <a:xfrm>
              <a:off x="2337" y="1387"/>
              <a:ext cx="1096" cy="2201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defTabSz="914400"/>
              <a:endParaRPr lang="it-IT" sz="1800">
                <a:solidFill>
                  <a:srgbClr val="163794"/>
                </a:solidFill>
              </a:endParaRPr>
            </a:p>
          </p:txBody>
        </p:sp>
      </p:grpSp>
      <p:pic>
        <p:nvPicPr>
          <p:cNvPr id="17429" name="Picture 13" descr="http://www.uni-kl.de/fileadmin/prum/Download/Design-Vorlagen/TU-Logos/TU-KL-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5263" y="0"/>
            <a:ext cx="39703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/>
      <p:bldP spid="17416" grpId="0" animBg="1"/>
      <p:bldP spid="17417" grpId="0" animBg="1"/>
      <p:bldP spid="17418" grpId="0" animBg="1"/>
      <p:bldP spid="17419" grpId="0" animBg="1"/>
      <p:bldP spid="17425" grpId="0" animBg="1"/>
      <p:bldP spid="174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54" name="Picture 22" descr="File:Green500 evolution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104900"/>
            <a:ext cx="6858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940175" y="6689725"/>
            <a:ext cx="3621088" cy="473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buClrTx/>
              <a:buSzTx/>
              <a:buFontTx/>
              <a:buNone/>
            </a:pPr>
            <a:r>
              <a:rPr lang="en-US" sz="1200" smtClean="0">
                <a:solidFill>
                  <a:srgbClr val="FFFFFF"/>
                </a:solidFill>
                <a:latin typeface="Times New Roman" pitchFamily="18" charset="0"/>
              </a:rPr>
              <a:t>(c) Luca Bedogni 2012</a:t>
            </a:r>
          </a:p>
        </p:txBody>
      </p:sp>
      <p:sp>
        <p:nvSpPr>
          <p:cNvPr id="18436" name="Rectangle 2"/>
          <p:cNvSpPr txBox="1">
            <a:spLocks noChangeArrowheads="1"/>
          </p:cNvSpPr>
          <p:nvPr/>
        </p:nvSpPr>
        <p:spPr bwMode="auto">
          <a:xfrm>
            <a:off x="1466850" y="163513"/>
            <a:ext cx="965835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3200" b="1">
                <a:latin typeface="Verdana" pitchFamily="34" charset="0"/>
                <a:ea typeface="SimSun" pitchFamily="2" charset="-122"/>
              </a:rPr>
              <a:t>Introduction</a:t>
            </a:r>
            <a:endParaRPr lang="en-US" altLang="zh-CN" sz="3200" b="1">
              <a:solidFill>
                <a:schemeClr val="accent1"/>
              </a:solidFill>
              <a:latin typeface="Verdana" pitchFamily="34" charset="0"/>
              <a:ea typeface="SimSun" pitchFamily="2" charset="-122"/>
            </a:endParaRPr>
          </a:p>
        </p:txBody>
      </p:sp>
      <p:pic>
        <p:nvPicPr>
          <p:cNvPr id="18437" name="Picture 13" descr="http://www.uni-kl.de/fileadmin/prum/Download/Design-Vorlagen/TU-Logos/TU-KL-RG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5263" y="0"/>
            <a:ext cx="39703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30600" y="1066800"/>
            <a:ext cx="41656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Performance Per Watt!!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3400" y="1447800"/>
            <a:ext cx="15509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chemeClr val="tx2"/>
                </a:solidFill>
                <a:latin typeface="Arial Black" pitchFamily="34" charset="0"/>
              </a:rPr>
              <a:t>1951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14600" y="1530350"/>
            <a:ext cx="6754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UNIVAC I </a:t>
            </a:r>
            <a:r>
              <a:rPr lang="en-US">
                <a:solidFill>
                  <a:schemeClr val="tx2"/>
                </a:solidFill>
              </a:rPr>
              <a:t>: </a:t>
            </a:r>
            <a:r>
              <a:rPr lang="en-US" sz="2800" b="1">
                <a:solidFill>
                  <a:schemeClr val="tx2"/>
                </a:solidFill>
              </a:rPr>
              <a:t>0.015</a:t>
            </a:r>
            <a:r>
              <a:rPr lang="en-US">
                <a:solidFill>
                  <a:schemeClr val="tx2"/>
                </a:solidFill>
              </a:rPr>
              <a:t> operations per </a:t>
            </a:r>
            <a:r>
              <a:rPr lang="en-US" sz="2800" b="1">
                <a:solidFill>
                  <a:schemeClr val="tx2"/>
                </a:solidFill>
              </a:rPr>
              <a:t>1</a:t>
            </a:r>
            <a:r>
              <a:rPr lang="en-US">
                <a:solidFill>
                  <a:schemeClr val="tx2"/>
                </a:solidFill>
              </a:rPr>
              <a:t> watt-second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33400" y="2635250"/>
            <a:ext cx="155042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Arial Black" pitchFamily="34" charset="0"/>
              </a:rPr>
              <a:t>2012</a:t>
            </a:r>
            <a:endParaRPr lang="en-US" sz="4000" b="1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18450" name="Picture 18" descr="http://upload.wikimedia.org/wikipedia/commons/thumb/5/55/Museum_of_Science%2C_Boston%2C_MA_-_IMG_3163.JPG/220px-Museum_of_Science%2C_Boston%2C_MA_-_IMG_316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446338"/>
            <a:ext cx="3621088" cy="271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06438" y="2128838"/>
            <a:ext cx="330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chemeClr val="tx2"/>
                </a:solidFill>
              </a:rPr>
              <a:t>Half a century later!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379663" y="2727325"/>
            <a:ext cx="71128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ST P2012 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sz="2800" b="1" dirty="0" smtClean="0">
                <a:solidFill>
                  <a:schemeClr val="tx1"/>
                </a:solidFill>
              </a:rPr>
              <a:t>40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billion operations per </a:t>
            </a:r>
            <a:r>
              <a:rPr lang="en-US" sz="2800" b="1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watt-second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7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0" grpId="1"/>
      <p:bldP spid="13" grpId="0"/>
      <p:bldP spid="13" grpId="1"/>
      <p:bldP spid="21" grpId="0"/>
      <p:bldP spid="21" grpId="1"/>
      <p:bldP spid="14" grpId="0"/>
      <p:bldP spid="14" grpId="1"/>
      <p:bldP spid="25" grpId="0"/>
      <p:bldP spid="2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le 56"/>
          <p:cNvSpPr/>
          <p:nvPr/>
        </p:nvSpPr>
        <p:spPr>
          <a:xfrm>
            <a:off x="1275064" y="4089400"/>
            <a:ext cx="3048000" cy="139923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Accelerator</a:t>
            </a:r>
          </a:p>
          <a:p>
            <a:pPr algn="ctr"/>
            <a:r>
              <a:rPr lang="en-US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(specialized hardware)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1239536" y="2415233"/>
            <a:ext cx="3048000" cy="1488216"/>
          </a:xfrm>
          <a:prstGeom prst="round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Accelerator</a:t>
            </a:r>
          </a:p>
          <a:p>
            <a:pPr algn="ctr"/>
            <a:r>
              <a:rPr lang="en-US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(specialized hardware)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1466850" y="163513"/>
            <a:ext cx="965835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3200" b="1" dirty="0" smtClean="0">
                <a:latin typeface="Verdana" pitchFamily="34" charset="0"/>
                <a:ea typeface="SimSun" pitchFamily="2" charset="-122"/>
              </a:rPr>
              <a:t>Introduction </a:t>
            </a:r>
            <a:endParaRPr lang="en-US" altLang="zh-CN" sz="3200" b="1" dirty="0">
              <a:solidFill>
                <a:schemeClr val="accent1"/>
              </a:solidFill>
              <a:latin typeface="Verdana" pitchFamily="34" charset="0"/>
              <a:ea typeface="SimSun" pitchFamily="2" charset="-122"/>
            </a:endParaRPr>
          </a:p>
        </p:txBody>
      </p:sp>
      <p:pic>
        <p:nvPicPr>
          <p:cNvPr id="19460" name="Picture 13" descr="http://www.uni-kl.de/fileadmin/prum/Download/Design-Vorlagen/TU-Logos/TU-KL-RG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5263" y="0"/>
            <a:ext cx="39703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76400" y="1138535"/>
            <a:ext cx="7890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Solution : Specialized functional units (Accelerators)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8001000" y="3124198"/>
            <a:ext cx="2514600" cy="2743200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840557" y="3200400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CPU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086600" y="3124200"/>
            <a:ext cx="914400" cy="2743200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126057" y="4264967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L1$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543800" y="1905000"/>
            <a:ext cx="2971800" cy="838200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534400" y="2057400"/>
            <a:ext cx="2324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DRAM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96200" y="6019800"/>
            <a:ext cx="117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Case 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47588" y="3657600"/>
            <a:ext cx="12214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TASK 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47588" y="4186535"/>
            <a:ext cx="12214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TASK 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647588" y="4719935"/>
            <a:ext cx="12214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TASK 3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647588" y="5257800"/>
            <a:ext cx="12214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TASK 4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15" name="Straight Arrow Connector 14"/>
          <p:cNvCxnSpPr>
            <a:stCxn id="6" idx="1"/>
          </p:cNvCxnSpPr>
          <p:nvPr/>
        </p:nvCxnSpPr>
        <p:spPr>
          <a:xfrm flipH="1" flipV="1">
            <a:off x="7696200" y="3657600"/>
            <a:ext cx="951388" cy="230833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1"/>
            <a:endCxn id="26" idx="3"/>
          </p:cNvCxnSpPr>
          <p:nvPr/>
        </p:nvCxnSpPr>
        <p:spPr>
          <a:xfrm flipH="1">
            <a:off x="7783739" y="3888433"/>
            <a:ext cx="863849" cy="1062335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138893" y="34290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2"/>
                </a:solidFill>
              </a:rPr>
              <a:t>var1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50232" y="476610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2"/>
                </a:solidFill>
              </a:rPr>
              <a:t>var2</a:t>
            </a:r>
            <a:endParaRPr lang="en-US" sz="1800" dirty="0">
              <a:solidFill>
                <a:schemeClr val="tx2"/>
              </a:solidFill>
            </a:endParaRPr>
          </a:p>
        </p:txBody>
      </p:sp>
      <p:cxnSp>
        <p:nvCxnSpPr>
          <p:cNvPr id="24" name="Curved Connector 23"/>
          <p:cNvCxnSpPr>
            <a:stCxn id="17" idx="3"/>
          </p:cNvCxnSpPr>
          <p:nvPr/>
        </p:nvCxnSpPr>
        <p:spPr>
          <a:xfrm flipV="1">
            <a:off x="9869013" y="2519065"/>
            <a:ext cx="341787" cy="1898303"/>
          </a:xfrm>
          <a:prstGeom prst="curvedConnector2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805893" y="21336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2"/>
                </a:solidFill>
              </a:rPr>
              <a:t>var3</a:t>
            </a:r>
            <a:endParaRPr lang="en-US" sz="1800" dirty="0">
              <a:solidFill>
                <a:schemeClr val="tx2"/>
              </a:solidFill>
            </a:endParaRPr>
          </a:p>
        </p:txBody>
      </p:sp>
      <p:cxnSp>
        <p:nvCxnSpPr>
          <p:cNvPr id="28" name="Curved Connector 27"/>
          <p:cNvCxnSpPr>
            <a:stCxn id="26" idx="3"/>
            <a:endCxn id="18" idx="1"/>
          </p:cNvCxnSpPr>
          <p:nvPr/>
        </p:nvCxnSpPr>
        <p:spPr>
          <a:xfrm>
            <a:off x="7783739" y="4950768"/>
            <a:ext cx="863849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30" idx="3"/>
            <a:endCxn id="19" idx="3"/>
          </p:cNvCxnSpPr>
          <p:nvPr/>
        </p:nvCxnSpPr>
        <p:spPr>
          <a:xfrm flipH="1">
            <a:off x="9869013" y="2318266"/>
            <a:ext cx="570387" cy="3170367"/>
          </a:xfrm>
          <a:prstGeom prst="curvedConnector3">
            <a:avLst>
              <a:gd name="adj1" fmla="val -40078"/>
            </a:avLst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519893" y="19050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2"/>
                </a:solidFill>
              </a:rPr>
              <a:t>var1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519893" y="22098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2"/>
                </a:solidFill>
              </a:rPr>
              <a:t>var2</a:t>
            </a:r>
            <a:endParaRPr lang="en-US" sz="1800" dirty="0">
              <a:solidFill>
                <a:schemeClr val="tx2"/>
              </a:solidFill>
            </a:endParaRPr>
          </a:p>
        </p:txBody>
      </p:sp>
      <p:cxnSp>
        <p:nvCxnSpPr>
          <p:cNvPr id="44" name="Curved Connector 43"/>
          <p:cNvCxnSpPr>
            <a:stCxn id="26" idx="3"/>
            <a:endCxn id="19" idx="1"/>
          </p:cNvCxnSpPr>
          <p:nvPr/>
        </p:nvCxnSpPr>
        <p:spPr>
          <a:xfrm>
            <a:off x="7783739" y="4950768"/>
            <a:ext cx="863849" cy="537865"/>
          </a:xfrm>
          <a:prstGeom prst="curvedConnector3">
            <a:avLst>
              <a:gd name="adj1" fmla="val 50000"/>
            </a:avLst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41" idx="1"/>
            <a:endCxn id="22" idx="1"/>
          </p:cNvCxnSpPr>
          <p:nvPr/>
        </p:nvCxnSpPr>
        <p:spPr>
          <a:xfrm rot="10800000" flipV="1">
            <a:off x="7138893" y="2089666"/>
            <a:ext cx="381000" cy="1524000"/>
          </a:xfrm>
          <a:prstGeom prst="bentConnector3">
            <a:avLst>
              <a:gd name="adj1" fmla="val 316191"/>
            </a:avLst>
          </a:prstGeom>
          <a:ln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42" idx="1"/>
            <a:endCxn id="26" idx="1"/>
          </p:cNvCxnSpPr>
          <p:nvPr/>
        </p:nvCxnSpPr>
        <p:spPr>
          <a:xfrm rot="10800000" flipV="1">
            <a:off x="7150233" y="2394466"/>
            <a:ext cx="369661" cy="2556302"/>
          </a:xfrm>
          <a:prstGeom prst="bentConnector3">
            <a:avLst>
              <a:gd name="adj1" fmla="val 256073"/>
            </a:avLst>
          </a:prstGeom>
          <a:ln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867400" y="2514600"/>
            <a:ext cx="117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cached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09800" y="6019800"/>
            <a:ext cx="117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Case 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5800" y="5634335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Faster!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133818" y="5636174"/>
            <a:ext cx="3329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More Power Efficient!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85800" y="1851576"/>
            <a:ext cx="4469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Better Performance Per Watt!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38200" y="3657600"/>
            <a:ext cx="4039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What about Variables?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8" name="Curved Connector 57"/>
          <p:cNvCxnSpPr/>
          <p:nvPr/>
        </p:nvCxnSpPr>
        <p:spPr>
          <a:xfrm flipV="1">
            <a:off x="3798697" y="2324101"/>
            <a:ext cx="6007196" cy="1289565"/>
          </a:xfrm>
          <a:prstGeom prst="curvedConnector3">
            <a:avLst>
              <a:gd name="adj1" fmla="val 57724"/>
            </a:avLst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/>
          <p:nvPr/>
        </p:nvCxnSpPr>
        <p:spPr>
          <a:xfrm rot="10800000" flipV="1">
            <a:off x="3388328" y="2502932"/>
            <a:ext cx="6668611" cy="2766367"/>
          </a:xfrm>
          <a:prstGeom prst="curvedConnector3">
            <a:avLst>
              <a:gd name="adj1" fmla="val 50000"/>
            </a:avLst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3" name="Oval 19462"/>
          <p:cNvSpPr/>
          <p:nvPr/>
        </p:nvSpPr>
        <p:spPr>
          <a:xfrm rot="1251866">
            <a:off x="6968762" y="4820283"/>
            <a:ext cx="1957348" cy="734428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465" name="Curved Connector 19464"/>
          <p:cNvCxnSpPr>
            <a:stCxn id="42" idx="1"/>
          </p:cNvCxnSpPr>
          <p:nvPr/>
        </p:nvCxnSpPr>
        <p:spPr>
          <a:xfrm rot="10800000" flipV="1">
            <a:off x="3388329" y="2394466"/>
            <a:ext cx="4131565" cy="2569002"/>
          </a:xfrm>
          <a:prstGeom prst="curvedConnector3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6" name="TextBox 19465"/>
          <p:cNvSpPr txBox="1"/>
          <p:nvPr/>
        </p:nvSpPr>
        <p:spPr>
          <a:xfrm>
            <a:off x="5410200" y="4953000"/>
            <a:ext cx="1595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?????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9468" name="TextBox 19467"/>
          <p:cNvSpPr txBox="1"/>
          <p:nvPr/>
        </p:nvSpPr>
        <p:spPr>
          <a:xfrm>
            <a:off x="5105400" y="5410200"/>
            <a:ext cx="26116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CPU should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Flush the cache!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469" name="Rounded Rectangle 19468"/>
          <p:cNvSpPr/>
          <p:nvPr/>
        </p:nvSpPr>
        <p:spPr>
          <a:xfrm>
            <a:off x="1621641" y="1524000"/>
            <a:ext cx="7979559" cy="453973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- Problem can be more complicated! 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e.g. </a:t>
            </a:r>
            <a:r>
              <a:rPr lang="en-US" b="1" dirty="0" smtClean="0">
                <a:solidFill>
                  <a:schemeClr val="tx2"/>
                </a:solidFill>
              </a:rPr>
              <a:t>Multiple</a:t>
            </a:r>
            <a:r>
              <a:rPr lang="en-US" dirty="0" smtClean="0">
                <a:solidFill>
                  <a:schemeClr val="tx2"/>
                </a:solidFill>
              </a:rPr>
              <a:t> CPU cores! 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- Every processing element: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Should have a </a:t>
            </a:r>
            <a:r>
              <a:rPr lang="en-US" b="1" dirty="0" smtClean="0">
                <a:solidFill>
                  <a:schemeClr val="tx2"/>
                </a:solidFill>
              </a:rPr>
              <a:t>consistent view </a:t>
            </a:r>
            <a:r>
              <a:rPr lang="en-US" dirty="0" smtClean="0">
                <a:solidFill>
                  <a:schemeClr val="tx2"/>
                </a:solidFill>
              </a:rPr>
              <a:t>of the </a:t>
            </a:r>
            <a:r>
              <a:rPr lang="en-US" b="1" dirty="0" smtClean="0">
                <a:solidFill>
                  <a:schemeClr val="tx2"/>
                </a:solidFill>
              </a:rPr>
              <a:t>shared memory</a:t>
            </a:r>
            <a:r>
              <a:rPr lang="en-US" dirty="0" smtClean="0">
                <a:solidFill>
                  <a:schemeClr val="tx2"/>
                </a:solidFill>
              </a:rPr>
              <a:t>!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- Accelerator Coherency Port (ACP)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Allows accelerator hardware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To Perform </a:t>
            </a:r>
            <a:r>
              <a:rPr lang="en-US" b="1" dirty="0" smtClean="0">
                <a:solidFill>
                  <a:schemeClr val="tx2"/>
                </a:solidFill>
              </a:rPr>
              <a:t>coherent accesses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To CPU(s) memory space!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19471" name="Curved Connector 19470"/>
          <p:cNvCxnSpPr/>
          <p:nvPr/>
        </p:nvCxnSpPr>
        <p:spPr>
          <a:xfrm rot="10800000" flipV="1">
            <a:off x="3388329" y="4950767"/>
            <a:ext cx="3750565" cy="12702"/>
          </a:xfrm>
          <a:prstGeom prst="curvedConnector3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 rot="1251866">
            <a:off x="7192894" y="2182359"/>
            <a:ext cx="1215801" cy="468147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0965E-6 3.00578E-6 L -0.54962 -0.12162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81" y="-60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0965E-6 3.64162E-6 L -0.55628 -0.05573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14" y="-27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3" grpId="0" animBg="1"/>
      <p:bldP spid="5" grpId="0"/>
      <p:bldP spid="2" grpId="0" animBg="1"/>
      <p:bldP spid="3" grpId="0"/>
      <p:bldP spid="8" grpId="0" animBg="1"/>
      <p:bldP spid="10" grpId="0"/>
      <p:bldP spid="11" grpId="0" animBg="1"/>
      <p:bldP spid="12" grpId="0"/>
      <p:bldP spid="4" grpId="0"/>
      <p:bldP spid="6" grpId="0" animBg="1"/>
      <p:bldP spid="17" grpId="0" animBg="1"/>
      <p:bldP spid="17" grpId="1" animBg="1"/>
      <p:bldP spid="18" grpId="0" animBg="1"/>
      <p:bldP spid="19" grpId="0" animBg="1"/>
      <p:bldP spid="19" grpId="1" animBg="1"/>
      <p:bldP spid="22" grpId="0"/>
      <p:bldP spid="26" grpId="0"/>
      <p:bldP spid="30" grpId="0"/>
      <p:bldP spid="41" grpId="0"/>
      <p:bldP spid="42" grpId="0"/>
      <p:bldP spid="50" grpId="0"/>
      <p:bldP spid="51" grpId="0"/>
      <p:bldP spid="54" grpId="0"/>
      <p:bldP spid="54" grpId="1"/>
      <p:bldP spid="59" grpId="0"/>
      <p:bldP spid="59" grpId="1"/>
      <p:bldP spid="60" grpId="0"/>
      <p:bldP spid="60" grpId="1"/>
      <p:bldP spid="55" grpId="0"/>
      <p:bldP spid="19463" grpId="0" animBg="1"/>
      <p:bldP spid="19466" grpId="0"/>
      <p:bldP spid="19468" grpId="0"/>
      <p:bldP spid="19469" grpId="0" animBg="1"/>
      <p:bldP spid="19469" grpId="1" animBg="1"/>
      <p:bldP spid="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1DA0E122-6ECA-43B0-8408-FB5E1367C5D5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  <p:sp>
        <p:nvSpPr>
          <p:cNvPr id="3" name="Rounded Rectangle 2"/>
          <p:cNvSpPr/>
          <p:nvPr/>
        </p:nvSpPr>
        <p:spPr>
          <a:xfrm>
            <a:off x="6172200" y="5432286"/>
            <a:ext cx="914401" cy="51797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OCM</a:t>
            </a:r>
            <a:endParaRPr lang="en-US" sz="1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962400" y="1393686"/>
            <a:ext cx="0" cy="5257800"/>
          </a:xfrm>
          <a:prstGeom prst="line">
            <a:avLst/>
          </a:prstGeom>
          <a:ln w="508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447800" y="1622286"/>
            <a:ext cx="8458200" cy="48006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35619" y="1066800"/>
            <a:ext cx="17457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</a:rPr>
              <a:t>PL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45197" y="1066800"/>
            <a:ext cx="2998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</a:rPr>
              <a:t>PS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077200" y="4022586"/>
            <a:ext cx="1427018" cy="10567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ARM A9</a:t>
            </a:r>
          </a:p>
          <a:p>
            <a:pPr algn="ctr"/>
            <a:r>
              <a:rPr lang="en-US" sz="1800" dirty="0" smtClean="0"/>
              <a:t>NEON MMU</a:t>
            </a:r>
            <a:endParaRPr lang="en-US" sz="1800" dirty="0"/>
          </a:p>
        </p:txBody>
      </p:sp>
      <p:sp>
        <p:nvSpPr>
          <p:cNvPr id="9" name="Rounded Rectangle 8"/>
          <p:cNvSpPr/>
          <p:nvPr/>
        </p:nvSpPr>
        <p:spPr>
          <a:xfrm>
            <a:off x="8097982" y="5137547"/>
            <a:ext cx="1427018" cy="10567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ARM A9</a:t>
            </a:r>
          </a:p>
          <a:p>
            <a:pPr algn="ctr"/>
            <a:r>
              <a:rPr lang="en-US" sz="1800" dirty="0" smtClean="0"/>
              <a:t>NEON</a:t>
            </a:r>
          </a:p>
          <a:p>
            <a:pPr algn="ctr"/>
            <a:r>
              <a:rPr lang="en-US" sz="1800" dirty="0" smtClean="0"/>
              <a:t>MMU</a:t>
            </a:r>
            <a:endParaRPr lang="en-US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620000" y="4060686"/>
            <a:ext cx="457200" cy="98053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7620000" y="5165586"/>
            <a:ext cx="457200" cy="98053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</a:t>
            </a:r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7162800" y="3960406"/>
            <a:ext cx="422951" cy="23100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Snoop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324600" y="3960406"/>
            <a:ext cx="803951" cy="139378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L2</a:t>
            </a:r>
          </a:p>
          <a:p>
            <a:pPr algn="ctr"/>
            <a:r>
              <a:rPr lang="en-US" sz="1400" b="1" dirty="0" smtClean="0"/>
              <a:t>PL310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6324601" y="3146286"/>
            <a:ext cx="3179618" cy="533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DRAM Controller</a:t>
            </a:r>
          </a:p>
          <a:p>
            <a:pPr algn="ctr"/>
            <a:r>
              <a:rPr lang="en-US" sz="1600" dirty="0" smtClean="0"/>
              <a:t>(Synopsys </a:t>
            </a:r>
            <a:r>
              <a:rPr lang="en-US" sz="1600" dirty="0" err="1" smtClean="0"/>
              <a:t>IntelliDDR</a:t>
            </a:r>
            <a:r>
              <a:rPr lang="en-US" sz="1600" dirty="0" smtClean="0"/>
              <a:t> MPMC)</a:t>
            </a:r>
            <a:endParaRPr lang="en-US" sz="1600" dirty="0"/>
          </a:p>
        </p:txBody>
      </p:sp>
      <p:sp>
        <p:nvSpPr>
          <p:cNvPr id="15" name="Rounded Rectangle 14"/>
          <p:cNvSpPr/>
          <p:nvPr/>
        </p:nvSpPr>
        <p:spPr>
          <a:xfrm>
            <a:off x="4953000" y="1733122"/>
            <a:ext cx="4506384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Peripherals (UART, USB, Network, SD, GPIO,…)</a:t>
            </a:r>
            <a:endParaRPr lang="en-US" sz="1600" dirty="0"/>
          </a:p>
        </p:txBody>
      </p:sp>
      <p:sp>
        <p:nvSpPr>
          <p:cNvPr id="16" name="Rounded Rectangle 15"/>
          <p:cNvSpPr/>
          <p:nvPr/>
        </p:nvSpPr>
        <p:spPr>
          <a:xfrm>
            <a:off x="4953000" y="2384286"/>
            <a:ext cx="1143000" cy="3429000"/>
          </a:xfrm>
          <a:prstGeom prst="roundRect">
            <a:avLst/>
          </a:prstGeom>
          <a:noFill/>
          <a:ln w="508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977528" y="3603486"/>
            <a:ext cx="1120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Inter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Connect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(ARM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NIC-301)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57600" y="3070086"/>
            <a:ext cx="6096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HP0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3657600" y="3451086"/>
            <a:ext cx="6096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HP1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3657600" y="3960406"/>
            <a:ext cx="609600" cy="3288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HP2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3657600" y="4365486"/>
            <a:ext cx="6096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HP3</a:t>
            </a:r>
            <a:endParaRPr lang="en-US" sz="16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267200" y="3222486"/>
            <a:ext cx="2057400" cy="0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267200" y="3527286"/>
            <a:ext cx="2057400" cy="0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267200" y="4060686"/>
            <a:ext cx="68580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267200" y="4594086"/>
            <a:ext cx="68580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3498381" y="1774686"/>
            <a:ext cx="921219" cy="3394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SGP0</a:t>
            </a:r>
            <a:endParaRPr lang="en-US" sz="1800" dirty="0"/>
          </a:p>
        </p:txBody>
      </p:sp>
      <p:sp>
        <p:nvSpPr>
          <p:cNvPr id="27" name="Rounded Rectangle 26"/>
          <p:cNvSpPr/>
          <p:nvPr/>
        </p:nvSpPr>
        <p:spPr>
          <a:xfrm>
            <a:off x="3505200" y="2197250"/>
            <a:ext cx="921219" cy="3394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SGP1</a:t>
            </a:r>
            <a:endParaRPr lang="en-US" sz="1800" dirty="0"/>
          </a:p>
        </p:txBody>
      </p:sp>
      <p:sp>
        <p:nvSpPr>
          <p:cNvPr id="28" name="Rounded Rectangle 27"/>
          <p:cNvSpPr/>
          <p:nvPr/>
        </p:nvSpPr>
        <p:spPr>
          <a:xfrm>
            <a:off x="3491561" y="4931625"/>
            <a:ext cx="921219" cy="33943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MGP0</a:t>
            </a:r>
            <a:endParaRPr lang="en-US" sz="1800" dirty="0"/>
          </a:p>
        </p:txBody>
      </p:sp>
      <p:sp>
        <p:nvSpPr>
          <p:cNvPr id="29" name="Rounded Rectangle 28"/>
          <p:cNvSpPr/>
          <p:nvPr/>
        </p:nvSpPr>
        <p:spPr>
          <a:xfrm>
            <a:off x="3498380" y="5354189"/>
            <a:ext cx="921219" cy="33943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MGP1</a:t>
            </a:r>
            <a:endParaRPr lang="en-US" sz="1800" dirty="0"/>
          </a:p>
        </p:txBody>
      </p:sp>
      <p:cxnSp>
        <p:nvCxnSpPr>
          <p:cNvPr id="30" name="Straight Arrow Connector 29"/>
          <p:cNvCxnSpPr>
            <a:endCxn id="28" idx="3"/>
          </p:cNvCxnSpPr>
          <p:nvPr/>
        </p:nvCxnSpPr>
        <p:spPr>
          <a:xfrm flipH="1">
            <a:off x="4412780" y="5101343"/>
            <a:ext cx="540220" cy="0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412780" y="5532400"/>
            <a:ext cx="540220" cy="0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2133600" y="2612886"/>
            <a:ext cx="1066800" cy="22097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AXI</a:t>
            </a:r>
          </a:p>
          <a:p>
            <a:pPr algn="ctr"/>
            <a:r>
              <a:rPr lang="en-US" sz="1600" dirty="0" smtClean="0"/>
              <a:t>Masters</a:t>
            </a:r>
            <a:endParaRPr lang="en-US" sz="1600" dirty="0"/>
          </a:p>
        </p:txBody>
      </p:sp>
      <p:cxnSp>
        <p:nvCxnSpPr>
          <p:cNvPr id="33" name="Straight Arrow Connector 32"/>
          <p:cNvCxnSpPr>
            <a:endCxn id="18" idx="1"/>
          </p:cNvCxnSpPr>
          <p:nvPr/>
        </p:nvCxnSpPr>
        <p:spPr>
          <a:xfrm>
            <a:off x="3200400" y="3222486"/>
            <a:ext cx="4572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200400" y="3527286"/>
            <a:ext cx="4572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200400" y="4067613"/>
            <a:ext cx="4572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200400" y="4573304"/>
            <a:ext cx="4572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2133600" y="4931625"/>
            <a:ext cx="1066800" cy="7342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AXI</a:t>
            </a:r>
          </a:p>
          <a:p>
            <a:pPr algn="ctr"/>
            <a:r>
              <a:rPr lang="en-US" sz="1600" dirty="0" smtClean="0"/>
              <a:t>Slaves</a:t>
            </a:r>
            <a:endParaRPr lang="en-US" sz="1600" dirty="0"/>
          </a:p>
        </p:txBody>
      </p:sp>
      <p:cxnSp>
        <p:nvCxnSpPr>
          <p:cNvPr id="38" name="Straight Arrow Connector 37"/>
          <p:cNvCxnSpPr>
            <a:stCxn id="28" idx="1"/>
          </p:cNvCxnSpPr>
          <p:nvPr/>
        </p:nvCxnSpPr>
        <p:spPr>
          <a:xfrm flipH="1">
            <a:off x="3200401" y="5101343"/>
            <a:ext cx="2911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9" idx="1"/>
          </p:cNvCxnSpPr>
          <p:nvPr/>
        </p:nvCxnSpPr>
        <p:spPr>
          <a:xfrm flipH="1">
            <a:off x="3200400" y="5523907"/>
            <a:ext cx="29798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752599" y="5813286"/>
            <a:ext cx="1295401" cy="457200"/>
          </a:xfrm>
          <a:prstGeom prst="rect">
            <a:avLst/>
          </a:prstGeom>
          <a:ln w="508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AXI Master</a:t>
            </a:r>
            <a:endParaRPr lang="en-US" sz="1600" b="1" dirty="0"/>
          </a:p>
        </p:txBody>
      </p:sp>
      <p:cxnSp>
        <p:nvCxnSpPr>
          <p:cNvPr id="41" name="Straight Arrow Connector 40"/>
          <p:cNvCxnSpPr>
            <a:stCxn id="40" idx="3"/>
          </p:cNvCxnSpPr>
          <p:nvPr/>
        </p:nvCxnSpPr>
        <p:spPr>
          <a:xfrm>
            <a:off x="3048000" y="6041886"/>
            <a:ext cx="60960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657600" y="5813286"/>
            <a:ext cx="75518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/>
              <a:t>ACP</a:t>
            </a:r>
            <a:endParaRPr lang="en-US" sz="1800" b="1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378090" y="6041886"/>
            <a:ext cx="278471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6705599" y="3679686"/>
            <a:ext cx="2" cy="28072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7239000" y="2536686"/>
            <a:ext cx="2220384" cy="533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DMA Controller (ARM PL330)</a:t>
            </a:r>
            <a:endParaRPr lang="en-US" sz="2000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7374275" y="4289286"/>
            <a:ext cx="540135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391400" y="5889486"/>
            <a:ext cx="540135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391400" y="4289286"/>
            <a:ext cx="0" cy="16002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6629400" y="4803815"/>
            <a:ext cx="1285010" cy="0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6639790" y="5279886"/>
            <a:ext cx="1285010" cy="0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1466850" y="163513"/>
            <a:ext cx="965835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3200" b="1" dirty="0" smtClean="0">
                <a:latin typeface="Verdana" pitchFamily="34" charset="0"/>
                <a:ea typeface="SimSun" pitchFamily="2" charset="-122"/>
              </a:rPr>
              <a:t>Xilinx ZYNQ Architecture</a:t>
            </a:r>
            <a:endParaRPr lang="en-US" altLang="zh-CN" sz="3200" b="1" dirty="0">
              <a:solidFill>
                <a:schemeClr val="accent1"/>
              </a:solidFill>
              <a:latin typeface="Verdana" pitchFamily="34" charset="0"/>
              <a:ea typeface="SimSun" pitchFamily="2" charset="-122"/>
            </a:endParaRPr>
          </a:p>
        </p:txBody>
      </p:sp>
      <p:pic>
        <p:nvPicPr>
          <p:cNvPr id="52" name="Picture 13" descr="http://www.uni-kl.de/fileadmin/prum/Download/Design-Vorlagen/TU-Logos/TU-KL-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5263" y="0"/>
            <a:ext cx="39703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17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7" grpId="0" animBg="1"/>
      <p:bldP spid="40" grpId="0" animBg="1"/>
      <p:bldP spid="42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1DA0E122-6ECA-43B0-8408-FB5E1367C5D5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  <p:sp>
        <p:nvSpPr>
          <p:cNvPr id="20" name="Rounded Rectangle 19"/>
          <p:cNvSpPr/>
          <p:nvPr/>
        </p:nvSpPr>
        <p:spPr>
          <a:xfrm>
            <a:off x="6248400" y="5432286"/>
            <a:ext cx="803952" cy="51797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OCM</a:t>
            </a:r>
            <a:endParaRPr lang="en-US" sz="18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859943" y="1241286"/>
            <a:ext cx="0" cy="5257800"/>
          </a:xfrm>
          <a:prstGeom prst="line">
            <a:avLst/>
          </a:prstGeom>
          <a:ln w="508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371600" y="1622286"/>
            <a:ext cx="8458200" cy="48006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759419" y="1066800"/>
            <a:ext cx="17457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</a:rPr>
              <a:t>PL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68997" y="1066800"/>
            <a:ext cx="2998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</a:rPr>
              <a:t>PS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248400" y="3222486"/>
            <a:ext cx="3179618" cy="533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DRAM </a:t>
            </a:r>
            <a:r>
              <a:rPr lang="en-US" sz="1600" dirty="0" smtClean="0"/>
              <a:t>Controller</a:t>
            </a:r>
            <a:endParaRPr lang="en-US" sz="1600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3581400" y="3298686"/>
            <a:ext cx="6096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HP0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1466850" y="4365486"/>
            <a:ext cx="1504949" cy="800100"/>
          </a:xfrm>
          <a:prstGeom prst="rect">
            <a:avLst/>
          </a:prstGeom>
          <a:ln w="508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AXI </a:t>
            </a:r>
            <a:r>
              <a:rPr lang="en-US" sz="1600" b="1" dirty="0" smtClean="0"/>
              <a:t>Master</a:t>
            </a:r>
          </a:p>
          <a:p>
            <a:pPr algn="ctr"/>
            <a:r>
              <a:rPr lang="en-US" sz="1600" b="1" dirty="0" smtClean="0"/>
              <a:t>(Accelerator)</a:t>
            </a:r>
            <a:endParaRPr lang="en-US" sz="1600" b="1" dirty="0"/>
          </a:p>
        </p:txBody>
      </p:sp>
      <p:cxnSp>
        <p:nvCxnSpPr>
          <p:cNvPr id="28" name="Straight Arrow Connector 27"/>
          <p:cNvCxnSpPr>
            <a:stCxn id="27" idx="3"/>
            <a:endCxn id="26" idx="1"/>
          </p:cNvCxnSpPr>
          <p:nvPr/>
        </p:nvCxnSpPr>
        <p:spPr>
          <a:xfrm flipV="1">
            <a:off x="2971799" y="3451086"/>
            <a:ext cx="609601" cy="131445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581400" y="5813286"/>
            <a:ext cx="75518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ACP</a:t>
            </a:r>
            <a:endParaRPr lang="en-US" sz="16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6248400" y="4365486"/>
            <a:ext cx="803951" cy="98870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L2</a:t>
            </a:r>
          </a:p>
          <a:p>
            <a:pPr algn="ctr"/>
            <a:r>
              <a:rPr lang="en-US" sz="1200" b="1" dirty="0" smtClean="0"/>
              <a:t>PL310</a:t>
            </a:r>
            <a:endParaRPr lang="en-US" sz="2000" b="1" dirty="0"/>
          </a:p>
        </p:txBody>
      </p:sp>
      <p:cxnSp>
        <p:nvCxnSpPr>
          <p:cNvPr id="31" name="Straight Arrow Connector 30"/>
          <p:cNvCxnSpPr>
            <a:stCxn id="27" idx="3"/>
            <a:endCxn id="29" idx="1"/>
          </p:cNvCxnSpPr>
          <p:nvPr/>
        </p:nvCxnSpPr>
        <p:spPr>
          <a:xfrm>
            <a:off x="2971799" y="4765536"/>
            <a:ext cx="609601" cy="127635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3"/>
          </p:cNvCxnSpPr>
          <p:nvPr/>
        </p:nvCxnSpPr>
        <p:spPr>
          <a:xfrm>
            <a:off x="4191000" y="3451086"/>
            <a:ext cx="2057400" cy="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6" idx="3"/>
            <a:endCxn id="20" idx="1"/>
          </p:cNvCxnSpPr>
          <p:nvPr/>
        </p:nvCxnSpPr>
        <p:spPr>
          <a:xfrm>
            <a:off x="4191000" y="3451086"/>
            <a:ext cx="2057400" cy="2240190"/>
          </a:xfrm>
          <a:prstGeom prst="bentConnector3">
            <a:avLst>
              <a:gd name="adj1" fmla="val 62698"/>
            </a:avLst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9" idx="3"/>
            <a:endCxn id="30" idx="1"/>
          </p:cNvCxnSpPr>
          <p:nvPr/>
        </p:nvCxnSpPr>
        <p:spPr>
          <a:xfrm flipV="1">
            <a:off x="4336580" y="4859838"/>
            <a:ext cx="1911820" cy="1182048"/>
          </a:xfrm>
          <a:prstGeom prst="bentConnector3">
            <a:avLst>
              <a:gd name="adj1" fmla="val 33298"/>
            </a:avLst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29" idx="3"/>
            <a:endCxn id="20" idx="1"/>
          </p:cNvCxnSpPr>
          <p:nvPr/>
        </p:nvCxnSpPr>
        <p:spPr>
          <a:xfrm flipV="1">
            <a:off x="4336580" y="5691276"/>
            <a:ext cx="1911820" cy="350610"/>
          </a:xfrm>
          <a:prstGeom prst="bentConnector3">
            <a:avLst>
              <a:gd name="adj1" fmla="val 59869"/>
            </a:avLst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0" idx="0"/>
          </p:cNvCxnSpPr>
          <p:nvPr/>
        </p:nvCxnSpPr>
        <p:spPr>
          <a:xfrm flipV="1">
            <a:off x="6650376" y="3755886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1466850" y="163513"/>
            <a:ext cx="965835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3200" b="1" dirty="0" smtClean="0">
                <a:latin typeface="Verdana" pitchFamily="34" charset="0"/>
                <a:ea typeface="SimSun" pitchFamily="2" charset="-122"/>
              </a:rPr>
              <a:t>Motivations &amp; Contributions</a:t>
            </a:r>
            <a:endParaRPr lang="en-US" altLang="zh-CN" sz="3200" b="1" dirty="0">
              <a:solidFill>
                <a:schemeClr val="accent1"/>
              </a:solidFill>
              <a:latin typeface="Verdana" pitchFamily="34" charset="0"/>
              <a:ea typeface="SimSun" pitchFamily="2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34838" y="1676400"/>
            <a:ext cx="36519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Which method is better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to share data between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CPU and Accelerator?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8077200" y="4022586"/>
            <a:ext cx="1427018" cy="10567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ARM A9</a:t>
            </a:r>
          </a:p>
          <a:p>
            <a:pPr algn="ctr"/>
            <a:r>
              <a:rPr lang="en-US" sz="1800" dirty="0" smtClean="0"/>
              <a:t>NEON MMU</a:t>
            </a:r>
            <a:endParaRPr lang="en-US" sz="1800" dirty="0"/>
          </a:p>
        </p:txBody>
      </p:sp>
      <p:sp>
        <p:nvSpPr>
          <p:cNvPr id="44" name="Rounded Rectangle 43"/>
          <p:cNvSpPr/>
          <p:nvPr/>
        </p:nvSpPr>
        <p:spPr>
          <a:xfrm>
            <a:off x="8097982" y="5137547"/>
            <a:ext cx="1427018" cy="10567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ARM A9</a:t>
            </a:r>
          </a:p>
          <a:p>
            <a:pPr algn="ctr"/>
            <a:r>
              <a:rPr lang="en-US" sz="1800" dirty="0" smtClean="0"/>
              <a:t>NEON</a:t>
            </a:r>
          </a:p>
          <a:p>
            <a:pPr algn="ctr"/>
            <a:r>
              <a:rPr lang="en-US" sz="1800" dirty="0" smtClean="0"/>
              <a:t>MMU</a:t>
            </a:r>
            <a:endParaRPr lang="en-US" sz="1800" dirty="0"/>
          </a:p>
        </p:txBody>
      </p:sp>
      <p:sp>
        <p:nvSpPr>
          <p:cNvPr id="45" name="Rounded Rectangle 44"/>
          <p:cNvSpPr/>
          <p:nvPr/>
        </p:nvSpPr>
        <p:spPr>
          <a:xfrm>
            <a:off x="7620000" y="4060686"/>
            <a:ext cx="457200" cy="98053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</a:t>
            </a:r>
            <a:endParaRPr lang="en-US" sz="2000" dirty="0"/>
          </a:p>
        </p:txBody>
      </p:sp>
      <p:sp>
        <p:nvSpPr>
          <p:cNvPr id="46" name="Rounded Rectangle 45"/>
          <p:cNvSpPr/>
          <p:nvPr/>
        </p:nvSpPr>
        <p:spPr>
          <a:xfrm>
            <a:off x="7620000" y="5165586"/>
            <a:ext cx="457200" cy="98053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</a:t>
            </a:r>
            <a:endParaRPr lang="en-US" sz="2000" dirty="0"/>
          </a:p>
        </p:txBody>
      </p:sp>
      <p:sp>
        <p:nvSpPr>
          <p:cNvPr id="47" name="Rounded Rectangle 46"/>
          <p:cNvSpPr/>
          <p:nvPr/>
        </p:nvSpPr>
        <p:spPr>
          <a:xfrm>
            <a:off x="7162800" y="3960406"/>
            <a:ext cx="422951" cy="23100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Snoop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810000" y="1676400"/>
            <a:ext cx="61109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For each method,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What is the data transfer speed?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How much is the energy consumption?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Effect of background workload on performance?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1697841" y="1784866"/>
            <a:ext cx="7979559" cy="453973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Tx/>
              <a:buChar char="-"/>
            </a:pPr>
            <a:r>
              <a:rPr lang="en-US" dirty="0" smtClean="0">
                <a:solidFill>
                  <a:schemeClr val="tx2"/>
                </a:solidFill>
              </a:rPr>
              <a:t>Various acceleration methods are addressed in the 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literature (GPU, hardware boards, …) 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  </a:t>
            </a:r>
          </a:p>
          <a:p>
            <a:pPr marL="342900" indent="-342900" algn="ctr">
              <a:buFontTx/>
              <a:buChar char="-"/>
            </a:pPr>
            <a:r>
              <a:rPr lang="en-US" dirty="0" smtClean="0">
                <a:solidFill>
                  <a:schemeClr val="tx2"/>
                </a:solidFill>
              </a:rPr>
              <a:t>We develop an infrastructure (HW+SW)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For the Xilinx ZYNQ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  <a:p>
            <a:pPr marL="342900" indent="-342900" algn="ctr">
              <a:buFontTx/>
              <a:buChar char="-"/>
            </a:pPr>
            <a:r>
              <a:rPr lang="en-US" dirty="0" smtClean="0">
                <a:solidFill>
                  <a:schemeClr val="tx2"/>
                </a:solidFill>
              </a:rPr>
              <a:t>We run practical tests &amp; measurements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To quantify the efficiency of different CPU-accelerator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memory sharing methods. </a:t>
            </a:r>
          </a:p>
        </p:txBody>
      </p:sp>
      <p:pic>
        <p:nvPicPr>
          <p:cNvPr id="57" name="Picture 13" descr="http://www.uni-kl.de/fileadmin/prum/Download/Design-Vorlagen/TU-Logos/TU-KL-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5263" y="0"/>
            <a:ext cx="39703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79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2" grpId="1"/>
      <p:bldP spid="55" grpId="0"/>
      <p:bldP spid="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1DA0E122-6ECA-43B0-8408-FB5E1367C5D5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66850" y="163513"/>
            <a:ext cx="965835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3200" b="1" dirty="0" smtClean="0">
                <a:latin typeface="Verdana" pitchFamily="34" charset="0"/>
                <a:ea typeface="SimSun" pitchFamily="2" charset="-122"/>
              </a:rPr>
              <a:t>Hardware</a:t>
            </a:r>
            <a:endParaRPr lang="en-US" altLang="zh-CN" sz="3200" b="1" dirty="0">
              <a:solidFill>
                <a:schemeClr val="accent1"/>
              </a:solidFill>
              <a:latin typeface="Verdana" pitchFamily="34" charset="0"/>
              <a:ea typeface="SimSun" pitchFamily="2" charset="-12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304410"/>
            <a:ext cx="8678863" cy="5096390"/>
          </a:xfrm>
          <a:prstGeom prst="rect">
            <a:avLst/>
          </a:prstGeom>
        </p:spPr>
      </p:pic>
      <p:pic>
        <p:nvPicPr>
          <p:cNvPr id="6" name="Picture 13" descr="http://www.uni-kl.de/fileadmin/prum/Download/Design-Vorlagen/TU-Logos/TU-KL-RG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5263" y="0"/>
            <a:ext cx="39703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4648200" y="5029200"/>
            <a:ext cx="685800" cy="1371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62800" y="2286000"/>
            <a:ext cx="685800" cy="381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19400" y="5029200"/>
            <a:ext cx="12954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43200" y="5715000"/>
            <a:ext cx="12954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52600" y="4953000"/>
            <a:ext cx="9144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4800600"/>
            <a:ext cx="3962400" cy="1752600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162800" y="1412875"/>
            <a:ext cx="685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00200" y="1676400"/>
            <a:ext cx="3962400" cy="1752600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562600" y="4495800"/>
            <a:ext cx="990600" cy="8763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200400" y="1304410"/>
            <a:ext cx="533400" cy="540119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1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6" grpId="0" animBg="1"/>
      <p:bldP spid="1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1DA0E122-6ECA-43B0-8408-FB5E1367C5D5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66850" y="163513"/>
            <a:ext cx="965835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3200" b="1" dirty="0" smtClean="0">
                <a:latin typeface="Verdana" pitchFamily="34" charset="0"/>
                <a:ea typeface="SimSun" pitchFamily="2" charset="-122"/>
              </a:rPr>
              <a:t>Software</a:t>
            </a:r>
            <a:endParaRPr lang="en-US" altLang="zh-CN" sz="3200" b="1" dirty="0">
              <a:solidFill>
                <a:schemeClr val="accent1"/>
              </a:solidFill>
              <a:latin typeface="Verdana" pitchFamily="34" charset="0"/>
              <a:ea typeface="SimSun" pitchFamily="2" charset="-122"/>
            </a:endParaRPr>
          </a:p>
        </p:txBody>
      </p:sp>
      <p:pic>
        <p:nvPicPr>
          <p:cNvPr id="4" name="Picture 13" descr="http://www.uni-kl.de/fileadmin/prum/Download/Design-Vorlagen/TU-Logos/TU-KL-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5263" y="0"/>
            <a:ext cx="39703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736333" y="1447800"/>
            <a:ext cx="2590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Linux Kernel Level</a:t>
            </a:r>
          </a:p>
          <a:p>
            <a:pPr algn="ctr"/>
            <a:r>
              <a:rPr lang="en-US" sz="2000" dirty="0" smtClean="0"/>
              <a:t>Drivers 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1136133" y="3048000"/>
            <a:ext cx="1905000" cy="1143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AXI Dummy</a:t>
            </a:r>
          </a:p>
          <a:p>
            <a:pPr algn="ctr"/>
            <a:r>
              <a:rPr lang="en-US" sz="2000" dirty="0" smtClean="0"/>
              <a:t>Driver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4869933" y="3048000"/>
            <a:ext cx="19050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AXI Driver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5" idx="2"/>
            <a:endCxn id="6" idx="0"/>
          </p:cNvCxnSpPr>
          <p:nvPr/>
        </p:nvCxnSpPr>
        <p:spPr>
          <a:xfrm flipH="1">
            <a:off x="2088633" y="2362200"/>
            <a:ext cx="1943100" cy="6858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2"/>
            <a:endCxn id="7" idx="0"/>
          </p:cNvCxnSpPr>
          <p:nvPr/>
        </p:nvCxnSpPr>
        <p:spPr>
          <a:xfrm>
            <a:off x="4031733" y="2362200"/>
            <a:ext cx="1790700" cy="6858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" y="4343400"/>
            <a:ext cx="41471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Simple driver: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Initializes </a:t>
            </a:r>
            <a:r>
              <a:rPr lang="en-US" sz="1600" dirty="0" smtClean="0">
                <a:solidFill>
                  <a:schemeClr val="tx1"/>
                </a:solidFill>
              </a:rPr>
              <a:t>the dummy AXI masters (HP1)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Triggers </a:t>
            </a:r>
            <a:r>
              <a:rPr lang="en-US" sz="1600" dirty="0" smtClean="0">
                <a:solidFill>
                  <a:schemeClr val="tx1"/>
                </a:solidFill>
              </a:rPr>
              <a:t>an endless read/write loop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4191000"/>
            <a:ext cx="2667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More complicated: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Handles </a:t>
            </a:r>
            <a:r>
              <a:rPr lang="en-US" sz="1600" dirty="0" smtClean="0">
                <a:solidFill>
                  <a:schemeClr val="tx1"/>
                </a:solidFill>
              </a:rPr>
              <a:t>AXI </a:t>
            </a:r>
            <a:r>
              <a:rPr lang="en-US" sz="1600" dirty="0" smtClean="0">
                <a:solidFill>
                  <a:schemeClr val="tx1"/>
                </a:solidFill>
              </a:rPr>
              <a:t>masters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ACP </a:t>
            </a:r>
            <a:r>
              <a:rPr lang="en-US" sz="1600" dirty="0" smtClean="0">
                <a:solidFill>
                  <a:schemeClr val="tx1"/>
                </a:solidFill>
              </a:rPr>
              <a:t>&amp; </a:t>
            </a:r>
            <a:r>
              <a:rPr lang="en-US" sz="1600" dirty="0" smtClean="0">
                <a:solidFill>
                  <a:schemeClr val="tx1"/>
                </a:solidFill>
              </a:rPr>
              <a:t>HP0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Memory allocation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ISR registration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statistics PL310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time measurement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010150" y="4876800"/>
            <a:ext cx="2000250" cy="3782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 flipV="1">
            <a:off x="3810001" y="4721661"/>
            <a:ext cx="1200149" cy="34427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 flipH="1">
            <a:off x="3810001" y="5065931"/>
            <a:ext cx="1200149" cy="2779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88843" y="4507468"/>
            <a:ext cx="21211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Over ACP: </a:t>
            </a:r>
            <a:r>
              <a:rPr lang="en-US" sz="1800" i="1" dirty="0" err="1" smtClean="0">
                <a:solidFill>
                  <a:schemeClr val="tx1"/>
                </a:solidFill>
              </a:rPr>
              <a:t>kmalloc</a:t>
            </a:r>
            <a:endParaRPr lang="en-US" sz="1800" i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1116" y="5204904"/>
            <a:ext cx="32752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Over HP: </a:t>
            </a:r>
            <a:r>
              <a:rPr lang="en-US" sz="1800" i="1" dirty="0" err="1" smtClean="0">
                <a:solidFill>
                  <a:schemeClr val="tx1"/>
                </a:solidFill>
              </a:rPr>
              <a:t>dma_alloc_coherent</a:t>
            </a:r>
            <a:endParaRPr lang="en-US" sz="1800" i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43800" y="1447800"/>
            <a:ext cx="32766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AXI Driver user side interface application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7543800" y="2824348"/>
            <a:ext cx="3276600" cy="10618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Background application: </a:t>
            </a:r>
          </a:p>
          <a:p>
            <a:pPr algn="ctr"/>
            <a:r>
              <a:rPr lang="en-US" sz="2000" dirty="0" smtClean="0"/>
              <a:t>A Simple memory read/write loop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7543800" y="4343400"/>
            <a:ext cx="3276600" cy="1066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 smtClean="0"/>
              <a:t>Oprofile</a:t>
            </a:r>
            <a:r>
              <a:rPr lang="en-US" sz="1800" dirty="0" smtClean="0"/>
              <a:t> </a:t>
            </a:r>
            <a:r>
              <a:rPr lang="en-US" sz="1800" i="1" dirty="0" smtClean="0"/>
              <a:t>statistical</a:t>
            </a:r>
            <a:r>
              <a:rPr lang="en-US" sz="1800" dirty="0" smtClean="0"/>
              <a:t> profiler.</a:t>
            </a:r>
          </a:p>
          <a:p>
            <a:pPr algn="ctr"/>
            <a:r>
              <a:rPr lang="en-US" sz="1800" dirty="0" smtClean="0"/>
              <a:t>Measure all CPU performance metrics.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9683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2" grpId="0" animBg="1"/>
      <p:bldP spid="12" grpId="1" animBg="1"/>
      <p:bldP spid="15" grpId="0" animBg="1"/>
      <p:bldP spid="15" grpId="1" animBg="1"/>
      <p:bldP spid="16" grpId="0" animBg="1"/>
      <p:bldP spid="16" grpId="1" animBg="1"/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1DA0E122-6ECA-43B0-8408-FB5E1367C5D5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  <p:sp>
        <p:nvSpPr>
          <p:cNvPr id="29" name="Rectangle 28"/>
          <p:cNvSpPr/>
          <p:nvPr/>
        </p:nvSpPr>
        <p:spPr>
          <a:xfrm>
            <a:off x="3886200" y="3059668"/>
            <a:ext cx="1905000" cy="1295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Source Image</a:t>
            </a:r>
          </a:p>
          <a:p>
            <a:pPr algn="ctr"/>
            <a:r>
              <a:rPr lang="en-US" sz="1600" dirty="0" smtClean="0"/>
              <a:t>(</a:t>
            </a:r>
            <a:r>
              <a:rPr lang="en-US" sz="1600" i="1" dirty="0" err="1" smtClean="0"/>
              <a:t>image_size</a:t>
            </a:r>
            <a:r>
              <a:rPr lang="en-US" sz="1600" dirty="0" smtClean="0"/>
              <a:t> bytes)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@Source Address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6248400" y="5269468"/>
            <a:ext cx="1143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8153400" y="3059668"/>
            <a:ext cx="1905000" cy="1295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Result Image</a:t>
            </a:r>
          </a:p>
          <a:p>
            <a:pPr algn="ctr"/>
            <a:r>
              <a:rPr lang="en-US" sz="1600" dirty="0" smtClean="0"/>
              <a:t>(</a:t>
            </a:r>
            <a:r>
              <a:rPr lang="en-US" sz="1600" i="1" dirty="0" err="1" smtClean="0"/>
              <a:t>image_size</a:t>
            </a:r>
            <a:r>
              <a:rPr lang="en-US" sz="1600" dirty="0" smtClean="0"/>
              <a:t> bytes)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@</a:t>
            </a:r>
            <a:r>
              <a:rPr lang="en-US" sz="1600" dirty="0" err="1" smtClean="0"/>
              <a:t>Dest</a:t>
            </a:r>
            <a:r>
              <a:rPr lang="en-US" sz="1600" dirty="0" smtClean="0"/>
              <a:t> Address</a:t>
            </a:r>
            <a:endParaRPr lang="en-US" sz="1600" dirty="0"/>
          </a:p>
        </p:txBody>
      </p:sp>
      <p:cxnSp>
        <p:nvCxnSpPr>
          <p:cNvPr id="32" name="Elbow Connector 31"/>
          <p:cNvCxnSpPr>
            <a:stCxn id="29" idx="2"/>
            <a:endCxn id="30" idx="1"/>
          </p:cNvCxnSpPr>
          <p:nvPr/>
        </p:nvCxnSpPr>
        <p:spPr>
          <a:xfrm rot="16200000" flipH="1">
            <a:off x="4914900" y="4278868"/>
            <a:ext cx="1257300" cy="1409700"/>
          </a:xfrm>
          <a:prstGeom prst="bentConnector2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30" idx="3"/>
            <a:endCxn id="31" idx="2"/>
          </p:cNvCxnSpPr>
          <p:nvPr/>
        </p:nvCxnSpPr>
        <p:spPr>
          <a:xfrm flipV="1">
            <a:off x="7391400" y="4355068"/>
            <a:ext cx="1714500" cy="1257300"/>
          </a:xfrm>
          <a:prstGeom prst="bentConnector2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029200" y="55742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read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24600" y="5879068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process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786554" y="557426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write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41233" y="4278868"/>
            <a:ext cx="27510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Loop: N times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Measure execution interval. </a:t>
            </a:r>
          </a:p>
        </p:txBody>
      </p:sp>
      <p:sp>
        <p:nvSpPr>
          <p:cNvPr id="38" name="Curved Up Arrow 37"/>
          <p:cNvSpPr/>
          <p:nvPr/>
        </p:nvSpPr>
        <p:spPr>
          <a:xfrm rot="10800000">
            <a:off x="6324600" y="3111279"/>
            <a:ext cx="1066800" cy="381685"/>
          </a:xfrm>
          <a:prstGeom prst="curvedUpArrow">
            <a:avLst>
              <a:gd name="adj1" fmla="val 25000"/>
              <a:gd name="adj2" fmla="val 10331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Curved Up Arrow 38"/>
          <p:cNvSpPr/>
          <p:nvPr/>
        </p:nvSpPr>
        <p:spPr>
          <a:xfrm>
            <a:off x="6477000" y="3645364"/>
            <a:ext cx="1066800" cy="381685"/>
          </a:xfrm>
          <a:prstGeom prst="curvedUpArrow">
            <a:avLst>
              <a:gd name="adj1" fmla="val 25000"/>
              <a:gd name="adj2" fmla="val 10331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/>
          <p:nvPr/>
        </p:nvCxnSpPr>
        <p:spPr>
          <a:xfrm rot="10800000" flipV="1">
            <a:off x="7391400" y="4355068"/>
            <a:ext cx="1219200" cy="1066800"/>
          </a:xfrm>
          <a:prstGeom prst="bentConnector3">
            <a:avLst>
              <a:gd name="adj1" fmla="val 1299"/>
            </a:avLst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 rot="16200000" flipV="1">
            <a:off x="5219700" y="4393169"/>
            <a:ext cx="1066801" cy="990600"/>
          </a:xfrm>
          <a:prstGeom prst="bentConnector3">
            <a:avLst>
              <a:gd name="adj1" fmla="val -93"/>
            </a:avLst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151111" y="4952586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FIFO: 128K</a:t>
            </a:r>
            <a:endParaRPr lang="en-US" sz="1800" b="1" dirty="0">
              <a:solidFill>
                <a:srgbClr val="FF0000"/>
              </a:solidFill>
            </a:endParaRPr>
          </a:p>
        </p:txBody>
      </p:sp>
      <p:cxnSp>
        <p:nvCxnSpPr>
          <p:cNvPr id="43" name="Straight Connector 42"/>
          <p:cNvCxnSpPr>
            <a:stCxn id="29" idx="0"/>
            <a:endCxn id="29" idx="2"/>
          </p:cNvCxnSpPr>
          <p:nvPr/>
        </p:nvCxnSpPr>
        <p:spPr>
          <a:xfrm>
            <a:off x="4838700" y="3059668"/>
            <a:ext cx="0" cy="12954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343400" y="3059668"/>
            <a:ext cx="0" cy="129539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334000" y="3059668"/>
            <a:ext cx="0" cy="12954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29" idx="1"/>
            <a:endCxn id="29" idx="3"/>
          </p:cNvCxnSpPr>
          <p:nvPr/>
        </p:nvCxnSpPr>
        <p:spPr>
          <a:xfrm>
            <a:off x="3886200" y="3707368"/>
            <a:ext cx="1905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105900" y="3059668"/>
            <a:ext cx="0" cy="12954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610600" y="3059668"/>
            <a:ext cx="0" cy="129539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9601200" y="3059668"/>
            <a:ext cx="0" cy="12954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153400" y="3707368"/>
            <a:ext cx="1905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rot="5400000">
            <a:off x="5150617" y="3195157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128K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943600" y="3059668"/>
            <a:ext cx="21002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Selection of </a:t>
            </a:r>
            <a:r>
              <a:rPr lang="en-US" sz="1600" dirty="0" err="1" smtClean="0">
                <a:solidFill>
                  <a:srgbClr val="FF0000"/>
                </a:solidFill>
              </a:rPr>
              <a:t>Pakcets</a:t>
            </a:r>
            <a:r>
              <a:rPr lang="en-US" sz="16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(Addressing)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- Normal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- Bit-reversed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07973" y="2867561"/>
            <a:ext cx="24320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Allocated by: </a:t>
            </a:r>
          </a:p>
          <a:p>
            <a:pPr algn="ctr"/>
            <a:r>
              <a:rPr lang="en-US" sz="1600" i="1" dirty="0" err="1" smtClean="0">
                <a:solidFill>
                  <a:srgbClr val="FF0000"/>
                </a:solidFill>
              </a:rPr>
              <a:t>kmalloc</a:t>
            </a:r>
            <a:endParaRPr lang="en-US" sz="1600" i="1" dirty="0" smtClean="0">
              <a:solidFill>
                <a:srgbClr val="FF0000"/>
              </a:solidFill>
            </a:endParaRPr>
          </a:p>
          <a:p>
            <a:pPr algn="ctr"/>
            <a:r>
              <a:rPr lang="en-US" sz="1600" i="1" dirty="0" err="1" smtClean="0">
                <a:solidFill>
                  <a:srgbClr val="FF0000"/>
                </a:solidFill>
              </a:rPr>
              <a:t>dma_alloc_coherent</a:t>
            </a:r>
            <a:endParaRPr lang="en-US" sz="1600" i="1" dirty="0" smtClean="0">
              <a:solidFill>
                <a:srgbClr val="FF0000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Depends on the memory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Sharing method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489862" y="4419600"/>
            <a:ext cx="1370888" cy="2062103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Image </a:t>
            </a:r>
            <a:r>
              <a:rPr lang="en-US" sz="1600" dirty="0" smtClean="0">
                <a:solidFill>
                  <a:schemeClr val="tx1"/>
                </a:solidFill>
              </a:rPr>
              <a:t>Sizes: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4KBytes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16K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65K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128K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256K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1MBytes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2MBytes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85800" y="1219200"/>
            <a:ext cx="80391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We define : Different </a:t>
            </a:r>
            <a:r>
              <a:rPr lang="en-US" i="1" dirty="0" smtClean="0">
                <a:solidFill>
                  <a:srgbClr val="FF0000"/>
                </a:solidFill>
              </a:rPr>
              <a:t>methods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to accomplish the task.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Measure : Execution time &amp; Energy.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6" name="Rectangle 2"/>
          <p:cNvSpPr txBox="1">
            <a:spLocks noChangeArrowheads="1"/>
          </p:cNvSpPr>
          <p:nvPr/>
        </p:nvSpPr>
        <p:spPr bwMode="auto">
          <a:xfrm>
            <a:off x="1466850" y="163513"/>
            <a:ext cx="965835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3200" b="1" dirty="0" smtClean="0">
                <a:latin typeface="Verdana" pitchFamily="34" charset="0"/>
                <a:ea typeface="SimSun" pitchFamily="2" charset="-122"/>
              </a:rPr>
              <a:t>Processing Task Definition</a:t>
            </a:r>
            <a:endParaRPr lang="en-US" altLang="zh-CN" sz="3200" b="1" dirty="0">
              <a:solidFill>
                <a:schemeClr val="accent1"/>
              </a:solidFill>
              <a:latin typeface="Verdana" pitchFamily="34" charset="0"/>
              <a:ea typeface="SimSun" pitchFamily="2" charset="-122"/>
            </a:endParaRPr>
          </a:p>
        </p:txBody>
      </p:sp>
      <p:pic>
        <p:nvPicPr>
          <p:cNvPr id="57" name="Picture 13" descr="http://www.uni-kl.de/fileadmin/prum/Download/Design-Vorlagen/TU-Logos/TU-KL-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5263" y="0"/>
            <a:ext cx="39703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79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allAtOnce" animBg="1"/>
      <p:bldP spid="30" grpId="0" animBg="1"/>
      <p:bldP spid="31" grpId="0" build="allAtOnce" animBg="1"/>
      <p:bldP spid="34" grpId="0"/>
      <p:bldP spid="35" grpId="0"/>
      <p:bldP spid="36" grpId="0"/>
      <p:bldP spid="37" grpId="0"/>
      <p:bldP spid="37" grpId="1"/>
      <p:bldP spid="38" grpId="0" animBg="1"/>
      <p:bldP spid="38" grpId="1" animBg="1"/>
      <p:bldP spid="39" grpId="0" animBg="1"/>
      <p:bldP spid="39" grpId="1" animBg="1"/>
      <p:bldP spid="42" grpId="0"/>
      <p:bldP spid="51" grpId="0"/>
      <p:bldP spid="52" grpId="0"/>
      <p:bldP spid="53" grpId="0"/>
      <p:bldP spid="54" grpId="0" animBg="1"/>
    </p:bldLst>
  </p:timing>
</p:sld>
</file>

<file path=ppt/theme/theme1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国外精美的的PPT模板及图标之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国外精美的的PPT模板及图标之二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国外精美的的PPT模板及图标之二 1">
        <a:dk1>
          <a:srgbClr val="163794"/>
        </a:dk1>
        <a:lt1>
          <a:srgbClr val="FFFFFF"/>
        </a:lt1>
        <a:dk2>
          <a:srgbClr val="000000"/>
        </a:dk2>
        <a:lt2>
          <a:srgbClr val="C0C0C0"/>
        </a:lt2>
        <a:accent1>
          <a:srgbClr val="009999"/>
        </a:accent1>
        <a:accent2>
          <a:srgbClr val="990000"/>
        </a:accent2>
        <a:accent3>
          <a:srgbClr val="FFFFFF"/>
        </a:accent3>
        <a:accent4>
          <a:srgbClr val="112D7E"/>
        </a:accent4>
        <a:accent5>
          <a:srgbClr val="AACACA"/>
        </a:accent5>
        <a:accent6>
          <a:srgbClr val="8A0000"/>
        </a:accent6>
        <a:hlink>
          <a:srgbClr val="66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国外精美的的PPT模板及图标之二 2">
        <a:dk1>
          <a:srgbClr val="29698D"/>
        </a:dk1>
        <a:lt1>
          <a:srgbClr val="FFFFFF"/>
        </a:lt1>
        <a:dk2>
          <a:srgbClr val="000000"/>
        </a:dk2>
        <a:lt2>
          <a:srgbClr val="A1BABD"/>
        </a:lt2>
        <a:accent1>
          <a:srgbClr val="FF5050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FFB3B3"/>
        </a:accent5>
        <a:accent6>
          <a:srgbClr val="E78A2D"/>
        </a:accent6>
        <a:hlink>
          <a:srgbClr val="00CC99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国外精美的的PPT模板及图标之二 3">
        <a:dk1>
          <a:srgbClr val="666699"/>
        </a:dk1>
        <a:lt1>
          <a:srgbClr val="FFFFFF"/>
        </a:lt1>
        <a:dk2>
          <a:srgbClr val="000000"/>
        </a:dk2>
        <a:lt2>
          <a:srgbClr val="C0C0C0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15925</TotalTime>
  <Words>807</Words>
  <Application>Microsoft Office PowerPoint</Application>
  <PresentationFormat>Custom</PresentationFormat>
  <Paragraphs>266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ＭＳ Ｐゴシック</vt:lpstr>
      <vt:lpstr>Verdana</vt:lpstr>
      <vt:lpstr>Times New Roman</vt:lpstr>
      <vt:lpstr>Wingdings</vt:lpstr>
      <vt:lpstr>SimSun</vt:lpstr>
      <vt:lpstr>Arial Black</vt:lpstr>
      <vt:lpstr>WenQuanYi Zen Hei</vt:lpstr>
      <vt:lpstr>2_Office Theme</vt:lpstr>
      <vt:lpstr>国外精美的的PPT模板及图标之二</vt:lpstr>
      <vt:lpstr>PowerPoint Presentation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zhuguomei</dc:creator>
  <cp:lastModifiedBy>sadri</cp:lastModifiedBy>
  <cp:revision>1283</cp:revision>
  <cp:lastPrinted>1601-01-01T00:00:00Z</cp:lastPrinted>
  <dcterms:created xsi:type="dcterms:W3CDTF">2007-11-15T04:51:27Z</dcterms:created>
  <dcterms:modified xsi:type="dcterms:W3CDTF">2013-09-09T01:01:22Z</dcterms:modified>
</cp:coreProperties>
</file>