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709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5" r:id="rId4"/>
    <p:sldId id="422" r:id="rId5"/>
    <p:sldId id="441" r:id="rId6"/>
    <p:sldId id="427" r:id="rId7"/>
    <p:sldId id="430" r:id="rId8"/>
    <p:sldId id="431" r:id="rId9"/>
    <p:sldId id="438" r:id="rId10"/>
    <p:sldId id="434" r:id="rId11"/>
    <p:sldId id="435" r:id="rId12"/>
    <p:sldId id="424" r:id="rId13"/>
    <p:sldId id="439" r:id="rId14"/>
    <p:sldId id="440" r:id="rId15"/>
    <p:sldId id="442" r:id="rId16"/>
  </p:sldIdLst>
  <p:sldSz cx="11430000" cy="6858000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4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822" autoAdjust="0"/>
  </p:normalViewPr>
  <p:slideViewPr>
    <p:cSldViewPr>
      <p:cViewPr>
        <p:scale>
          <a:sx n="66" d="100"/>
          <a:sy n="66" d="100"/>
        </p:scale>
        <p:origin x="-474" y="-270"/>
      </p:cViewPr>
      <p:guideLst>
        <p:guide orient="horz" pos="672"/>
        <p:guide pos="3408"/>
      </p:guideLst>
    </p:cSldViewPr>
  </p:slideViewPr>
  <p:outlineViewPr>
    <p:cViewPr varScale="1">
      <p:scale>
        <a:sx n="170" d="200"/>
        <a:sy n="170" d="200"/>
      </p:scale>
      <p:origin x="18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65F4A8-BCE7-4162-9869-02F13913D562}" type="datetimeFigureOut">
              <a:rPr lang="en-US"/>
              <a:pPr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9098D9-4264-46DC-AE80-401A3429629C}" type="slidenum">
              <a:rPr lang="en-US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6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71500" y="685800"/>
            <a:ext cx="5711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</a:lstStyle>
          <a:p>
            <a:fld id="{3B8E953A-F356-4FF1-B4D6-C4B2E6962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85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E16534-8B39-4318-BB05-DCB61522993A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E21C209E-EB9A-4D4B-B5FE-C7CF1A6C9D4F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buSzPct val="100000"/>
              </a:pPr>
              <a:t>1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198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71500" y="685800"/>
            <a:ext cx="5715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198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mtClean="0">
              <a:latin typeface="Times New Roman" panose="02020603050405020304" pitchFamily="18" charset="0"/>
              <a:ea typeface="WenQuanYi Zen Hei"/>
              <a:cs typeface="WenQuanYi Zen Hei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DC166AAA-88AB-491A-80E3-DD1C9B631CFC}" type="slidenum">
              <a:rPr lang="en-US" sz="1200">
                <a:solidFill>
                  <a:srgbClr val="163794"/>
                </a:solidFill>
                <a:ea typeface="SimSun" panose="02010600030101010101" pitchFamily="2" charset="-122"/>
              </a:rPr>
              <a:pPr algn="r" eaLnBrk="1" hangingPunct="1">
                <a:buSzPct val="100000"/>
              </a:pPr>
              <a:t>1</a:t>
            </a:fld>
            <a:endParaRPr lang="en-US" sz="1200">
              <a:solidFill>
                <a:srgbClr val="163794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239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73088" y="685800"/>
            <a:ext cx="5708650" cy="3425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lang="es-E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43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5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8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-88900"/>
            <a:ext cx="2570163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-88900"/>
            <a:ext cx="7562850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7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-88900"/>
            <a:ext cx="8483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9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ltGray">
          <a:xfrm>
            <a:off x="0" y="6611938"/>
            <a:ext cx="11430000" cy="260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it-IT" sz="1800">
              <a:solidFill>
                <a:srgbClr val="163794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714262" y="5867400"/>
            <a:ext cx="819195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0" y="4868864"/>
            <a:ext cx="11430000" cy="720725"/>
          </a:xfr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>
            <a:lvl1pPr>
              <a:defRPr sz="4000"/>
            </a:lvl1pPr>
          </a:lstStyle>
          <a:p>
            <a:r>
              <a:rPr lang="en-US" altLang="ko-KR" dirty="0"/>
              <a:t>Click to edit Master title</a:t>
            </a:r>
            <a:br>
              <a:rPr lang="en-US" altLang="ko-KR" dirty="0"/>
            </a:br>
            <a:r>
              <a:rPr lang="en-US" altLang="ko-KR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2885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7CF966E6-3F48-4A2A-A5BC-66FFA3B3DF0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805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163" y="4406901"/>
            <a:ext cx="97157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03163" y="2906713"/>
            <a:ext cx="97157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691A607E-843A-4543-849A-A2FC735119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65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1421" y="1152526"/>
            <a:ext cx="5066596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90395" y="1152526"/>
            <a:ext cx="5068184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C7A58B25-F5C2-4955-B53C-23D8266F92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94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21" y="274638"/>
            <a:ext cx="102871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1421" y="1535113"/>
            <a:ext cx="50507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1421" y="2174875"/>
            <a:ext cx="50507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06269" y="1535113"/>
            <a:ext cx="50523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06269" y="2174875"/>
            <a:ext cx="50523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B708CEDE-AE3F-499F-8129-DE6D9339463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76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B97124FC-74EB-4DCE-8471-40B11EA478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32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3C9ECD13-69ED-4AE4-9622-EFA4A798B3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099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7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20" y="273050"/>
            <a:ext cx="376026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193" y="273051"/>
            <a:ext cx="639038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1420" y="1435101"/>
            <a:ext cx="376026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A1ACF570-DC76-4943-AAA5-0D661D1C77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203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9652" y="4800600"/>
            <a:ext cx="685863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39652" y="612775"/>
            <a:ext cx="685863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39652" y="5367338"/>
            <a:ext cx="685863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880EEF47-BB46-4827-88E6-E7F52DE189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496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6C678F57-E1C6-43E1-A628-FB61BA9B9C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7189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287187" y="163514"/>
            <a:ext cx="2571393" cy="62372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421" y="163514"/>
            <a:ext cx="7563387" cy="62372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30331992-9C5E-4A6A-9021-459FBC9420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042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6647" y="163513"/>
            <a:ext cx="8485596" cy="5635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71421" y="1152525"/>
            <a:ext cx="10287159" cy="25479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1421" y="3852864"/>
            <a:ext cx="10287159" cy="25479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A94AFE9E-3C84-43E0-85BD-A3D659A312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933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6647" y="163513"/>
            <a:ext cx="8485596" cy="5635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71421" y="1152526"/>
            <a:ext cx="10287159" cy="524827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4D985B21-8599-4392-AC1D-73DF50E729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232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4406900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88" y="2906713"/>
            <a:ext cx="97155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87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152525"/>
            <a:ext cx="5065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613" y="1152525"/>
            <a:ext cx="50673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498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498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7075" y="1535113"/>
            <a:ext cx="50514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7075" y="2174875"/>
            <a:ext cx="50514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2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21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37607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0"/>
            <a:ext cx="638968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35100"/>
            <a:ext cx="37607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41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963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39963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963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41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611938"/>
            <a:ext cx="11431588" cy="2603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152525"/>
            <a:ext cx="102854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66850" y="-88900"/>
            <a:ext cx="848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5" r:id="rId1"/>
    <p:sldLayoutId id="2147485806" r:id="rId2"/>
    <p:sldLayoutId id="2147485807" r:id="rId3"/>
    <p:sldLayoutId id="2147485808" r:id="rId4"/>
    <p:sldLayoutId id="2147485809" r:id="rId5"/>
    <p:sldLayoutId id="2147485810" r:id="rId6"/>
    <p:sldLayoutId id="2147485811" r:id="rId7"/>
    <p:sldLayoutId id="2147485812" r:id="rId8"/>
    <p:sldLayoutId id="2147485813" r:id="rId9"/>
    <p:sldLayoutId id="2147485814" r:id="rId10"/>
    <p:sldLayoutId id="2147485815" r:id="rId11"/>
    <p:sldLayoutId id="2147485816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FFFF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16379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16379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16379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6379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63794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63794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63794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63794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6379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0"/>
            <a:ext cx="11430000" cy="8366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it-IT" sz="1800">
              <a:solidFill>
                <a:srgbClr val="16379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152525"/>
            <a:ext cx="10287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64713" y="6524625"/>
            <a:ext cx="11890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</a:lstStyle>
          <a:p>
            <a:fld id="{61CCD913-B968-4269-89E1-E0CF92ED117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66850" y="163513"/>
            <a:ext cx="84851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gray">
          <a:xfrm>
            <a:off x="0" y="838200"/>
            <a:ext cx="11430000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endParaRPr lang="zh-CN" altLang="en-US" sz="1000" b="1">
              <a:solidFill>
                <a:srgbClr val="FFFFFF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055" name="Rectangle 20"/>
          <p:cNvSpPr>
            <a:spLocks noChangeArrowheads="1"/>
          </p:cNvSpPr>
          <p:nvPr/>
        </p:nvSpPr>
        <p:spPr bwMode="gray">
          <a:xfrm>
            <a:off x="571500" y="6553200"/>
            <a:ext cx="93583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zh-CN" sz="10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zh-CN" sz="1000" b="1">
                <a:solidFill>
                  <a:srgbClr val="000000"/>
                </a:solidFill>
                <a:latin typeface="Verdana" panose="020B0604030504040204" pitchFamily="34" charset="0"/>
              </a:rPr>
              <a:t>Mohammadsadegh Sadri, Andrea Bartolini, Luca Benini</a:t>
            </a:r>
            <a:r>
              <a:rPr lang="en-US" altLang="zh-CN" sz="1000">
                <a:solidFill>
                  <a:srgbClr val="000000"/>
                </a:solidFill>
                <a:latin typeface="Verdana" panose="020B0604030504040204" pitchFamily="34" charset="0"/>
              </a:rPr>
              <a:t> – </a:t>
            </a:r>
            <a:r>
              <a:rPr lang="it-IT" sz="1000" b="1">
                <a:solidFill>
                  <a:srgbClr val="FF0000"/>
                </a:solidFill>
              </a:rPr>
              <a:t>MiMAPT: Adaptive Multi-Resolution Thermal Analysis at RT and Gate Level</a:t>
            </a:r>
          </a:p>
        </p:txBody>
      </p:sp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354013" y="6453188"/>
            <a:ext cx="1905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US" altLang="zh-CN" sz="1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057" name="Immagine 9" descr="unib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7" r:id="rId1"/>
    <p:sldLayoutId id="2147485818" r:id="rId2"/>
    <p:sldLayoutId id="2147485819" r:id="rId3"/>
    <p:sldLayoutId id="2147485820" r:id="rId4"/>
    <p:sldLayoutId id="2147485821" r:id="rId5"/>
    <p:sldLayoutId id="2147485822" r:id="rId6"/>
    <p:sldLayoutId id="2147485823" r:id="rId7"/>
    <p:sldLayoutId id="2147485824" r:id="rId8"/>
    <p:sldLayoutId id="2147485825" r:id="rId9"/>
    <p:sldLayoutId id="2147485826" r:id="rId10"/>
    <p:sldLayoutId id="2147485827" r:id="rId11"/>
    <p:sldLayoutId id="2147485828" r:id="rId12"/>
    <p:sldLayoutId id="214748582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1989138"/>
            <a:ext cx="11431588" cy="2654300"/>
          </a:xfrm>
          <a:prstGeom prst="rect">
            <a:avLst/>
          </a:prstGeom>
          <a:gradFill rotWithShape="0">
            <a:gsLst>
              <a:gs pos="0">
                <a:srgbClr val="163794"/>
              </a:gs>
              <a:gs pos="50000">
                <a:srgbClr val="0A1944"/>
              </a:gs>
              <a:gs pos="100000">
                <a:srgbClr val="163794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sz="3600" b="1">
                <a:solidFill>
                  <a:srgbClr val="FFFF00"/>
                </a:solidFill>
                <a:latin typeface="Verdana" panose="020B0604030504040204" pitchFamily="34" charset="0"/>
              </a:rPr>
              <a:t>MiMAPT</a:t>
            </a:r>
            <a:r>
              <a:rPr lang="en-US" sz="3600" b="1">
                <a:solidFill>
                  <a:srgbClr val="FFFFFF"/>
                </a:solidFill>
                <a:latin typeface="Verdana" panose="020B0604030504040204" pitchFamily="34" charset="0"/>
              </a:rPr>
              <a:t>: Adaptive Multi-Resolution Thermal Analysis at RT and Gate Level</a:t>
            </a:r>
            <a:endParaRPr lang="en-US" sz="36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7188" y="4929188"/>
            <a:ext cx="10717212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Mohammadsadegh Sadri, Andrea Bartolini, Luca Benini </a:t>
            </a:r>
            <a:endParaRPr lang="it-IT" sz="40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it-IT" sz="16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Micrel Lab – Electronics and Information Department</a:t>
            </a:r>
            <a:endParaRPr lang="it-IT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it-IT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University of Bologna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458912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8" y="401638"/>
            <a:ext cx="2005012" cy="1154112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6390" name="Picture 10" descr="http://www-micrel.deis.unibo.it/sitonew/images/logo_ag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20288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3863"/>
            <a:ext cx="1727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2"/>
          <p:cNvSpPr txBox="1">
            <a:spLocks noChangeArrowheads="1"/>
          </p:cNvSpPr>
          <p:nvPr/>
        </p:nvSpPr>
        <p:spPr bwMode="auto">
          <a:xfrm>
            <a:off x="5181600" y="817563"/>
            <a:ext cx="3989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 Black" panose="020B0A04020102020204" pitchFamily="34" charset="0"/>
              </a:rPr>
              <a:t>[MULTITHERMAN]</a:t>
            </a:r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10896600" y="6553200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ver2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D5557C-60BB-48CA-991D-605A659588E9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Test Case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9372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00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Six test frames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Each test frame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Different running clock per module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Different work load applied to module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Test frame duration: 0.2s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During of each transient thermal simulation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Optimization, Power/Delay Calculation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Typical corner case: T=25C , VDD=1.2v.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sz="3200">
              <a:solidFill>
                <a:srgbClr val="163794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152525"/>
            <a:ext cx="6308725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rot="5400000">
            <a:off x="1275556" y="3215482"/>
            <a:ext cx="2452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Total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A24BEB-4F39-4B62-A1ED-5F7CA38BF783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MiMAPT vs. Fine-Grain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429375" y="2627313"/>
            <a:ext cx="1806575" cy="1200150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Fine-Grain</a:t>
            </a:r>
            <a:r>
              <a:rPr lang="en-US">
                <a:solidFill>
                  <a:schemeClr val="tx2"/>
                </a:solidFill>
              </a:rPr>
              <a:t> </a:t>
            </a:r>
          </a:p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00600" y="1143000"/>
            <a:ext cx="1484313" cy="1200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Design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&amp;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Test case</a:t>
            </a:r>
          </a:p>
        </p:txBody>
      </p:sp>
      <p:cxnSp>
        <p:nvCxnSpPr>
          <p:cNvPr id="9" name="Elbow Connector 8"/>
          <p:cNvCxnSpPr>
            <a:stCxn id="5" idx="1"/>
            <a:endCxn id="26638" idx="0"/>
          </p:cNvCxnSpPr>
          <p:nvPr/>
        </p:nvCxnSpPr>
        <p:spPr>
          <a:xfrm rot="10800000" flipV="1">
            <a:off x="3986213" y="1743075"/>
            <a:ext cx="814387" cy="92392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3"/>
            <a:endCxn id="26628" idx="0"/>
          </p:cNvCxnSpPr>
          <p:nvPr/>
        </p:nvCxnSpPr>
        <p:spPr>
          <a:xfrm>
            <a:off x="6284913" y="1743075"/>
            <a:ext cx="1047750" cy="88423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731250" y="2627313"/>
            <a:ext cx="2393950" cy="1200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Fixed Floorplan: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Grid of 24X24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(576 Blocks)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6075" y="2620963"/>
            <a:ext cx="2092325" cy="1200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Init Floorplan: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Grid of 8X8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(64 Blocks)</a:t>
            </a:r>
          </a:p>
        </p:txBody>
      </p:sp>
      <p:cxnSp>
        <p:nvCxnSpPr>
          <p:cNvPr id="32769" name="Straight Arrow Connector 32768"/>
          <p:cNvCxnSpPr>
            <a:stCxn id="19" idx="1"/>
            <a:endCxn id="26628" idx="3"/>
          </p:cNvCxnSpPr>
          <p:nvPr/>
        </p:nvCxnSpPr>
        <p:spPr>
          <a:xfrm flipH="1">
            <a:off x="8235950" y="3227388"/>
            <a:ext cx="4953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TextBox 32771"/>
          <p:cNvSpPr txBox="1">
            <a:spLocks noChangeArrowheads="1"/>
          </p:cNvSpPr>
          <p:nvPr/>
        </p:nvSpPr>
        <p:spPr bwMode="auto">
          <a:xfrm>
            <a:off x="2982913" y="4800600"/>
            <a:ext cx="5322887" cy="1570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85850" indent="-3429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b="1">
                <a:solidFill>
                  <a:schemeClr val="tx2"/>
                </a:solidFill>
              </a:rPr>
              <a:t>Execution Time</a:t>
            </a:r>
          </a:p>
          <a:p>
            <a:pPr eaLnBrk="1" hangingPunct="1">
              <a:buFontTx/>
              <a:buChar char="-"/>
            </a:pPr>
            <a:r>
              <a:rPr lang="en-US" b="1">
                <a:solidFill>
                  <a:schemeClr val="tx2"/>
                </a:solidFill>
              </a:rPr>
              <a:t>Hotspots</a:t>
            </a:r>
            <a:r>
              <a:rPr lang="en-US">
                <a:solidFill>
                  <a:schemeClr val="tx2"/>
                </a:solidFill>
              </a:rPr>
              <a:t>:</a:t>
            </a:r>
          </a:p>
          <a:p>
            <a:pPr lvl="1" eaLnBrk="1" hangingPunct="1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Spatial/Temporal Coordinates</a:t>
            </a:r>
          </a:p>
          <a:p>
            <a:pPr lvl="1" eaLnBrk="1" hangingPunct="1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Temperature</a:t>
            </a:r>
          </a:p>
        </p:txBody>
      </p:sp>
      <p:cxnSp>
        <p:nvCxnSpPr>
          <p:cNvPr id="32774" name="Straight Arrow Connector 32773"/>
          <p:cNvCxnSpPr>
            <a:stCxn id="26638" idx="2"/>
          </p:cNvCxnSpPr>
          <p:nvPr/>
        </p:nvCxnSpPr>
        <p:spPr>
          <a:xfrm>
            <a:off x="3986213" y="3867150"/>
            <a:ext cx="0" cy="979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7" name="Straight Arrow Connector 32776"/>
          <p:cNvCxnSpPr>
            <a:stCxn id="26628" idx="2"/>
          </p:cNvCxnSpPr>
          <p:nvPr/>
        </p:nvCxnSpPr>
        <p:spPr>
          <a:xfrm>
            <a:off x="7332663" y="3827463"/>
            <a:ext cx="0" cy="9731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TextBox 42"/>
          <p:cNvSpPr txBox="1">
            <a:spLocks noChangeArrowheads="1"/>
          </p:cNvSpPr>
          <p:nvPr/>
        </p:nvSpPr>
        <p:spPr bwMode="auto">
          <a:xfrm>
            <a:off x="3287713" y="2667000"/>
            <a:ext cx="1398587" cy="1200150"/>
          </a:xfrm>
          <a:prstGeom prst="rect">
            <a:avLst/>
          </a:prstGeom>
          <a:solidFill>
            <a:srgbClr val="92D05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 b="1">
                <a:solidFill>
                  <a:schemeClr val="tx2"/>
                </a:solidFill>
              </a:rPr>
              <a:t>MiMAPT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    </a:t>
            </a:r>
          </a:p>
        </p:txBody>
      </p:sp>
      <p:cxnSp>
        <p:nvCxnSpPr>
          <p:cNvPr id="32784" name="Straight Arrow Connector 32783"/>
          <p:cNvCxnSpPr/>
          <p:nvPr/>
        </p:nvCxnSpPr>
        <p:spPr>
          <a:xfrm>
            <a:off x="2438400" y="3221038"/>
            <a:ext cx="8667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Rectangle 32789"/>
          <p:cNvSpPr/>
          <p:nvPr/>
        </p:nvSpPr>
        <p:spPr>
          <a:xfrm>
            <a:off x="2982913" y="4800600"/>
            <a:ext cx="5322887" cy="457200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91" name="Rectangle 32790"/>
          <p:cNvSpPr/>
          <p:nvPr/>
        </p:nvSpPr>
        <p:spPr>
          <a:xfrm>
            <a:off x="346075" y="1743075"/>
            <a:ext cx="2092325" cy="4200525"/>
          </a:xfrm>
          <a:prstGeom prst="rect">
            <a:avLst/>
          </a:prstGeom>
          <a:solidFill>
            <a:srgbClr val="FF993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Processed Test Frames:</a:t>
            </a:r>
          </a:p>
          <a:p>
            <a:pPr algn="ctr"/>
            <a:endParaRPr lang="en-US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3</a:t>
            </a:r>
            <a:r>
              <a:rPr 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Only </a:t>
            </a:r>
            <a:r>
              <a:rPr 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at RTL!</a:t>
            </a:r>
          </a:p>
          <a:p>
            <a:pPr algn="ctr"/>
            <a:endParaRPr lang="en-US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3</a:t>
            </a:r>
            <a:r>
              <a:rPr 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 at RTL </a:t>
            </a:r>
            <a:r>
              <a:rPr 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and</a:t>
            </a:r>
            <a:r>
              <a:rPr 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 Gate-level</a:t>
            </a:r>
          </a:p>
          <a:p>
            <a:pPr algn="ctr"/>
            <a:endParaRPr lang="en-US" b="1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2 </a:t>
            </a:r>
            <a:r>
              <a:rPr 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False Positives</a:t>
            </a:r>
            <a:endParaRPr lang="en-US" b="1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915400" y="1743075"/>
            <a:ext cx="2092325" cy="4200525"/>
          </a:xfrm>
          <a:prstGeom prst="rect">
            <a:avLst/>
          </a:prstGeom>
          <a:solidFill>
            <a:srgbClr val="FF993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Processed Test Frames:</a:t>
            </a:r>
          </a:p>
          <a:p>
            <a:pPr algn="ctr"/>
            <a:endParaRPr lang="en-US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/>
            <a:endParaRPr lang="en-US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/>
            <a:endParaRPr lang="en-US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/>
            <a:endParaRPr lang="en-US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6</a:t>
            </a:r>
            <a:r>
              <a:rPr 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 at </a:t>
            </a:r>
            <a:r>
              <a:rPr 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Gate-level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82913" y="5249863"/>
            <a:ext cx="5322887" cy="11207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93" name="Explosion 1 32792"/>
          <p:cNvSpPr/>
          <p:nvPr/>
        </p:nvSpPr>
        <p:spPr>
          <a:xfrm>
            <a:off x="204788" y="2511425"/>
            <a:ext cx="2778125" cy="2906713"/>
          </a:xfrm>
          <a:prstGeom prst="irregularSeal1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Execution Time:</a:t>
            </a:r>
          </a:p>
          <a:p>
            <a:pPr algn="ctr">
              <a:defRPr/>
            </a:pPr>
            <a:r>
              <a:rPr lang="en-US" b="1" dirty="0">
                <a:solidFill>
                  <a:srgbClr val="00FF00"/>
                </a:solidFill>
              </a:rPr>
              <a:t>1446s</a:t>
            </a:r>
          </a:p>
        </p:txBody>
      </p:sp>
      <p:sp>
        <p:nvSpPr>
          <p:cNvPr id="61" name="Explosion 1 60"/>
          <p:cNvSpPr/>
          <p:nvPr/>
        </p:nvSpPr>
        <p:spPr>
          <a:xfrm>
            <a:off x="8229600" y="2424113"/>
            <a:ext cx="3119438" cy="3079750"/>
          </a:xfrm>
          <a:prstGeom prst="irregularSeal1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Execution Time:</a:t>
            </a:r>
          </a:p>
          <a:p>
            <a:pPr algn="ctr"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26520s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800" y="1600200"/>
            <a:ext cx="0" cy="3810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543800" y="1600200"/>
            <a:ext cx="0" cy="3810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276600" y="2673350"/>
            <a:ext cx="1411288" cy="118268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418263" y="2616200"/>
            <a:ext cx="1827212" cy="122237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6075" y="1235075"/>
            <a:ext cx="10820400" cy="1016000"/>
          </a:xfrm>
          <a:prstGeom prst="rect">
            <a:avLst/>
          </a:prstGeom>
          <a:solidFill>
            <a:srgbClr val="FF993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-"/>
              <a:defRPr/>
            </a:pPr>
            <a:r>
              <a:rPr lang="en-US" sz="2200" dirty="0">
                <a:solidFill>
                  <a:schemeClr val="tx2"/>
                </a:solidFill>
              </a:rPr>
              <a:t>T</a:t>
            </a:r>
            <a:r>
              <a:rPr lang="en-US" sz="2200" b="1" dirty="0">
                <a:solidFill>
                  <a:schemeClr val="tx2"/>
                </a:solidFill>
              </a:rPr>
              <a:t>emperature difference </a:t>
            </a:r>
            <a:r>
              <a:rPr lang="en-US" sz="2200" dirty="0">
                <a:solidFill>
                  <a:schemeClr val="tx2"/>
                </a:solidFill>
              </a:rPr>
              <a:t>for Hotspots estimated by </a:t>
            </a:r>
            <a:r>
              <a:rPr lang="en-US" sz="2200" dirty="0" err="1">
                <a:solidFill>
                  <a:schemeClr val="tx2"/>
                </a:solidFill>
              </a:rPr>
              <a:t>MiMAPT</a:t>
            </a:r>
            <a:r>
              <a:rPr lang="en-US" sz="2200" dirty="0">
                <a:solidFill>
                  <a:schemeClr val="tx2"/>
                </a:solidFill>
              </a:rPr>
              <a:t> vs. fine grain: </a:t>
            </a:r>
            <a:r>
              <a:rPr lang="en-US" sz="2200" b="1" dirty="0">
                <a:solidFill>
                  <a:schemeClr val="tx2"/>
                </a:solidFill>
              </a:rPr>
              <a:t>0.02K</a:t>
            </a:r>
            <a:r>
              <a:rPr lang="en-US" sz="2200" dirty="0">
                <a:solidFill>
                  <a:schemeClr val="tx2"/>
                </a:solidFill>
              </a:rPr>
              <a:t>. </a:t>
            </a:r>
          </a:p>
          <a:p>
            <a:pPr marL="342900" indent="-342900">
              <a:buFontTx/>
              <a:buChar char="-"/>
              <a:defRPr/>
            </a:pPr>
            <a:r>
              <a:rPr lang="en-US" sz="2200" b="1" dirty="0">
                <a:solidFill>
                  <a:schemeClr val="tx2"/>
                </a:solidFill>
              </a:rPr>
              <a:t>Spatial distance</a:t>
            </a:r>
            <a:r>
              <a:rPr lang="en-US" sz="2200" dirty="0">
                <a:solidFill>
                  <a:schemeClr val="tx2"/>
                </a:solidFill>
              </a:rPr>
              <a:t> between Hotspot detected by </a:t>
            </a:r>
            <a:r>
              <a:rPr lang="en-US" sz="2200" dirty="0" err="1">
                <a:solidFill>
                  <a:schemeClr val="tx2"/>
                </a:solidFill>
              </a:rPr>
              <a:t>MiMAPT</a:t>
            </a:r>
            <a:r>
              <a:rPr lang="en-US" sz="2200" dirty="0">
                <a:solidFill>
                  <a:schemeClr val="tx2"/>
                </a:solidFill>
              </a:rPr>
              <a:t> vs. Fine-grain is ~ </a:t>
            </a:r>
            <a:r>
              <a:rPr lang="en-US" sz="2200" b="1" dirty="0">
                <a:solidFill>
                  <a:schemeClr val="tx2"/>
                </a:solidFill>
              </a:rPr>
              <a:t>0.0um</a:t>
            </a:r>
            <a:r>
              <a:rPr lang="en-US" sz="2200" dirty="0">
                <a:solidFill>
                  <a:schemeClr val="tx2"/>
                </a:solidFill>
              </a:rPr>
              <a:t>.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057400" y="949325"/>
          <a:ext cx="7620000" cy="1565275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41008264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24445378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08087640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3671588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29083576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0940773"/>
                    </a:ext>
                  </a:extLst>
                </a:gridCol>
              </a:tblGrid>
              <a:tr h="823913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Method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RTL Logic Sim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RTL Thermal Sim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Gate-Level Logic sim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Gate-Level Thermal 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4016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Fine-grain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1610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24910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26520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488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MiMAPT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83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72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908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359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79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1446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12864"/>
                  </a:ext>
                </a:extLst>
              </a:tr>
            </a:tbl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3657600"/>
            <a:ext cx="2209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259556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2" grpId="0" animBg="1"/>
      <p:bldP spid="32790" grpId="0" animBg="1"/>
      <p:bldP spid="32790" grpId="1" animBg="1"/>
      <p:bldP spid="32791" grpId="0" animBg="1"/>
      <p:bldP spid="32791" grpId="1" animBg="1"/>
      <p:bldP spid="57" grpId="0" animBg="1"/>
      <p:bldP spid="57" grpId="1" animBg="1"/>
      <p:bldP spid="58" grpId="0" animBg="1"/>
      <p:bldP spid="32793" grpId="0" animBg="1"/>
      <p:bldP spid="32793" grpId="1" animBg="1"/>
      <p:bldP spid="61" grpId="0" animBg="1"/>
      <p:bldP spid="61" grpId="1" animBg="1"/>
      <p:bldP spid="37" grpId="0" animBg="1"/>
      <p:bldP spid="37" grpId="1" animBg="1"/>
      <p:bldP spid="37" grpId="2" animBg="1"/>
      <p:bldP spid="76" grpId="0" animBg="1"/>
      <p:bldP spid="76" grpId="1" animBg="1"/>
      <p:bldP spid="76" grpId="2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3200400"/>
          <a:ext cx="910431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57">
                  <a:extLst>
                    <a:ext uri="{9D8B030D-6E8A-4147-A177-3AD203B41FA5}">
                      <a16:colId xmlns:a16="http://schemas.microsoft.com/office/drawing/2014/main" val="1559872325"/>
                    </a:ext>
                  </a:extLst>
                </a:gridCol>
                <a:gridCol w="2285952">
                  <a:extLst>
                    <a:ext uri="{9D8B030D-6E8A-4147-A177-3AD203B41FA5}">
                      <a16:colId xmlns:a16="http://schemas.microsoft.com/office/drawing/2014/main" val="3130273091"/>
                    </a:ext>
                  </a:extLst>
                </a:gridCol>
                <a:gridCol w="2438349">
                  <a:extLst>
                    <a:ext uri="{9D8B030D-6E8A-4147-A177-3AD203B41FA5}">
                      <a16:colId xmlns:a16="http://schemas.microsoft.com/office/drawing/2014/main" val="1712415902"/>
                    </a:ext>
                  </a:extLst>
                </a:gridCol>
                <a:gridCol w="2322655">
                  <a:extLst>
                    <a:ext uri="{9D8B030D-6E8A-4147-A177-3AD203B41FA5}">
                      <a16:colId xmlns:a16="http://schemas.microsoft.com/office/drawing/2014/main" val="213595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Frame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MiMAPT</a:t>
                      </a:r>
                      <a:r>
                        <a:rPr lang="en-US" dirty="0" smtClean="0"/>
                        <a:t> Time RTL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MiMAPT</a:t>
                      </a:r>
                      <a:r>
                        <a:rPr lang="en-US" dirty="0" smtClean="0"/>
                        <a:t> Time Gate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 Speed-up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66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Non-critical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Rsim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Rthr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171X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11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Positive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Rsim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Rthr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Gsim</a:t>
                      </a:r>
                      <a:r>
                        <a:rPr lang="en-US" dirty="0" smtClean="0"/>
                        <a:t> + GthrL1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13X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88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Critical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Rsim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Rthr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Gsim</a:t>
                      </a:r>
                      <a:r>
                        <a:rPr lang="en-US" dirty="0" smtClean="0"/>
                        <a:t> + GthrL1 + GthrL2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7X</a:t>
                      </a:r>
                      <a:endParaRPr lang="en-US" dirty="0"/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397906"/>
                  </a:ext>
                </a:extLst>
              </a:tr>
            </a:tbl>
          </a:graphicData>
        </a:graphic>
      </p:graphicFrame>
      <p:sp>
        <p:nvSpPr>
          <p:cNvPr id="27677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55F16A-E263-4409-B60D-020554DC17E1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7678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MiMAPT Speed-up (Generic Test Frame)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7679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937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Best case: All frames non-critical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Gate level never triggers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Worst case: All frames critical</a:t>
            </a:r>
          </a:p>
        </p:txBody>
      </p:sp>
      <p:sp>
        <p:nvSpPr>
          <p:cNvPr id="27680" name="TextBox 5"/>
          <p:cNvSpPr txBox="1">
            <a:spLocks noChangeArrowheads="1"/>
          </p:cNvSpPr>
          <p:nvPr/>
        </p:nvSpPr>
        <p:spPr bwMode="auto">
          <a:xfrm>
            <a:off x="1119188" y="5322888"/>
            <a:ext cx="9091612" cy="1077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Rsim</a:t>
            </a:r>
            <a:r>
              <a:rPr lang="en-US" sz="1600">
                <a:solidFill>
                  <a:schemeClr val="tx2"/>
                </a:solidFill>
              </a:rPr>
              <a:t> : RTL Logic simulation – </a:t>
            </a:r>
            <a:r>
              <a:rPr lang="en-US" sz="1600" b="1">
                <a:solidFill>
                  <a:schemeClr val="tx2"/>
                </a:solidFill>
              </a:rPr>
              <a:t>Rthr</a:t>
            </a:r>
            <a:r>
              <a:rPr lang="en-US" sz="1600">
                <a:solidFill>
                  <a:schemeClr val="tx2"/>
                </a:solidFill>
              </a:rPr>
              <a:t>: RTL thermal simulation – </a:t>
            </a:r>
            <a:r>
              <a:rPr lang="en-US" sz="1600" b="1">
                <a:solidFill>
                  <a:schemeClr val="tx2"/>
                </a:solidFill>
              </a:rPr>
              <a:t>Gsim</a:t>
            </a:r>
            <a:r>
              <a:rPr lang="en-US" sz="1600">
                <a:solidFill>
                  <a:schemeClr val="tx2"/>
                </a:solidFill>
              </a:rPr>
              <a:t>: Gate level logic simulation – </a:t>
            </a:r>
          </a:p>
          <a:p>
            <a:r>
              <a:rPr lang="en-US" sz="1600" b="1">
                <a:solidFill>
                  <a:schemeClr val="tx2"/>
                </a:solidFill>
              </a:rPr>
              <a:t>GthrL1</a:t>
            </a:r>
            <a:r>
              <a:rPr lang="en-US" sz="1600">
                <a:solidFill>
                  <a:schemeClr val="tx2"/>
                </a:solidFill>
              </a:rPr>
              <a:t>: Coarse-grained thermal simulation at Gate level – </a:t>
            </a:r>
          </a:p>
          <a:p>
            <a:r>
              <a:rPr lang="en-US" sz="1600" b="1">
                <a:solidFill>
                  <a:schemeClr val="tx2"/>
                </a:solidFill>
              </a:rPr>
              <a:t>GthrL2: </a:t>
            </a:r>
            <a:r>
              <a:rPr lang="en-US" sz="1600">
                <a:solidFill>
                  <a:schemeClr val="tx2"/>
                </a:solidFill>
              </a:rPr>
              <a:t>time for higher resolution thermal simulation at gate level (in which splitting has </a:t>
            </a:r>
          </a:p>
          <a:p>
            <a:r>
              <a:rPr lang="en-US" sz="1600">
                <a:solidFill>
                  <a:schemeClr val="tx2"/>
                </a:solidFill>
              </a:rPr>
              <a:t>Happened for hotspot blocks)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581400"/>
            <a:ext cx="9067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962400"/>
            <a:ext cx="9067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343400"/>
            <a:ext cx="90678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06EF16-AE56-4CF2-84E8-15BCD4C3F385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Sample Ideas for Future Work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1219200"/>
            <a:ext cx="7162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charset="2"/>
              <a:buChar char="Ø"/>
              <a:defRPr/>
            </a:pPr>
            <a:r>
              <a:rPr lang="en-US" sz="2800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Expanding the borders: </a:t>
            </a:r>
          </a:p>
          <a:p>
            <a:pPr marL="1257300" lvl="1" indent="-514350">
              <a:buFont typeface="+mj-lt"/>
              <a:buAutoNum type="alphaLcParenR"/>
              <a:defRPr/>
            </a:pPr>
            <a:r>
              <a:rPr lang="en-US" sz="2800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z="2800" b="1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higher levels</a:t>
            </a:r>
            <a:r>
              <a:rPr lang="en-US" sz="2800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 of design: </a:t>
            </a:r>
          </a:p>
          <a:p>
            <a:pPr marL="1485900" lvl="2" indent="-342900"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 - RTL - Gate!</a:t>
            </a:r>
          </a:p>
          <a:p>
            <a:pPr marL="1200150" lvl="1" indent="-457200">
              <a:buFont typeface="+mj-lt"/>
              <a:buAutoNum type="alphaLcParenR"/>
              <a:defRPr/>
            </a:pPr>
            <a:r>
              <a:rPr lang="en-US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en-US" b="1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lower levels</a:t>
            </a:r>
            <a:r>
              <a:rPr lang="en-US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 of design: </a:t>
            </a:r>
          </a:p>
          <a:p>
            <a:pPr marL="1485900" lvl="2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RTL – Gate – </a:t>
            </a:r>
            <a:r>
              <a:rPr lang="en-US" b="1" i="1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Transistors</a:t>
            </a:r>
          </a:p>
          <a:p>
            <a:pPr marL="1485900" lvl="2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163794"/>
                </a:solidFill>
                <a:latin typeface="Arial" charset="0"/>
                <a:ea typeface="ＭＳ Ｐゴシック" charset="0"/>
                <a:cs typeface="ＭＳ Ｐゴシック" charset="0"/>
              </a:rPr>
              <a:t>Boltzmann Transport Equations (Higher Accuracy)`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4114800"/>
            <a:ext cx="5105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163794"/>
                </a:solidFill>
              </a:rPr>
              <a:t>Automatic generation of guiding constraints </a:t>
            </a:r>
            <a:r>
              <a:rPr lang="en-US" sz="2800">
                <a:solidFill>
                  <a:srgbClr val="163794"/>
                </a:solidFill>
              </a:rPr>
              <a:t>for Synthsis and Place&amp;Route tools based on obtained temperature maps</a:t>
            </a:r>
          </a:p>
        </p:txBody>
      </p:sp>
      <p:sp>
        <p:nvSpPr>
          <p:cNvPr id="2" name="Rectangle 1"/>
          <p:cNvSpPr/>
          <p:nvPr/>
        </p:nvSpPr>
        <p:spPr>
          <a:xfrm>
            <a:off x="8675688" y="3962400"/>
            <a:ext cx="1828800" cy="914400"/>
          </a:xfrm>
          <a:prstGeom prst="rect">
            <a:avLst/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Cells (Gates)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8675688" y="5334000"/>
            <a:ext cx="1828800" cy="914400"/>
          </a:xfrm>
          <a:prstGeom prst="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Transistors</a:t>
            </a:r>
          </a:p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(MOSFET)</a:t>
            </a:r>
          </a:p>
        </p:txBody>
      </p:sp>
      <p:sp>
        <p:nvSpPr>
          <p:cNvPr id="8" name="Rectangle 7"/>
          <p:cNvSpPr/>
          <p:nvPr/>
        </p:nvSpPr>
        <p:spPr>
          <a:xfrm>
            <a:off x="8675688" y="2590800"/>
            <a:ext cx="1828800" cy="914400"/>
          </a:xfrm>
          <a:prstGeom prst="rect">
            <a:avLst/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RTL</a:t>
            </a:r>
          </a:p>
          <a:p>
            <a:pPr algn="ctr">
              <a:defRPr/>
            </a:pPr>
            <a:r>
              <a:rPr lang="en-US" dirty="0"/>
              <a:t>(Generic)</a:t>
            </a:r>
          </a:p>
        </p:txBody>
      </p:sp>
      <p:sp>
        <p:nvSpPr>
          <p:cNvPr id="9" name="Rectangle 8"/>
          <p:cNvSpPr/>
          <p:nvPr/>
        </p:nvSpPr>
        <p:spPr>
          <a:xfrm>
            <a:off x="8675688" y="1219200"/>
            <a:ext cx="1828800" cy="914400"/>
          </a:xfrm>
          <a:prstGeom prst="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Architecture</a:t>
            </a:r>
          </a:p>
        </p:txBody>
      </p:sp>
      <p:cxnSp>
        <p:nvCxnSpPr>
          <p:cNvPr id="6" name="Straight Arrow Connector 5"/>
          <p:cNvCxnSpPr>
            <a:stCxn id="8" idx="2"/>
            <a:endCxn id="2" idx="0"/>
          </p:cNvCxnSpPr>
          <p:nvPr/>
        </p:nvCxnSpPr>
        <p:spPr>
          <a:xfrm>
            <a:off x="9590088" y="35052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590088" y="21336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  <a:endCxn id="7" idx="0"/>
          </p:cNvCxnSpPr>
          <p:nvPr/>
        </p:nvCxnSpPr>
        <p:spPr>
          <a:xfrm>
            <a:off x="9590088" y="48768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2000" y="2362200"/>
            <a:ext cx="2590800" cy="2743200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5400000">
            <a:off x="9780587" y="3586163"/>
            <a:ext cx="199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Current MiMAPT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86800" y="2209800"/>
            <a:ext cx="1828800" cy="914400"/>
          </a:xfrm>
          <a:prstGeom prst="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Initial Constraints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86800" y="4953000"/>
            <a:ext cx="1828800" cy="914400"/>
          </a:xfrm>
          <a:prstGeom prst="rect">
            <a:avLst/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Place &amp; Route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0" y="4143375"/>
            <a:ext cx="1828800" cy="1114425"/>
          </a:xfrm>
          <a:prstGeom prst="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MiMAPT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86800" y="3581400"/>
            <a:ext cx="1828800" cy="914400"/>
          </a:xfrm>
          <a:prstGeom prst="rect">
            <a:avLst/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Synthesis</a:t>
            </a:r>
          </a:p>
        </p:txBody>
      </p:sp>
      <p:cxnSp>
        <p:nvCxnSpPr>
          <p:cNvPr id="29" name="Straight Arrow Connector 28"/>
          <p:cNvCxnSpPr>
            <a:stCxn id="28" idx="2"/>
            <a:endCxn id="26" idx="0"/>
          </p:cNvCxnSpPr>
          <p:nvPr/>
        </p:nvCxnSpPr>
        <p:spPr>
          <a:xfrm>
            <a:off x="9601200" y="44958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601200" y="31242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924800" y="42672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924800" y="51054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96000" y="2209800"/>
            <a:ext cx="1828800" cy="914400"/>
          </a:xfrm>
          <a:prstGeom prst="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New Constraints</a:t>
            </a:r>
          </a:p>
        </p:txBody>
      </p:sp>
      <p:cxnSp>
        <p:nvCxnSpPr>
          <p:cNvPr id="38" name="Straight Arrow Connector 37"/>
          <p:cNvCxnSpPr>
            <a:stCxn id="27" idx="0"/>
            <a:endCxn id="37" idx="2"/>
          </p:cNvCxnSpPr>
          <p:nvPr/>
        </p:nvCxnSpPr>
        <p:spPr>
          <a:xfrm flipV="1">
            <a:off x="7010400" y="3124200"/>
            <a:ext cx="0" cy="1019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5" idx="1"/>
          </p:cNvCxnSpPr>
          <p:nvPr/>
        </p:nvCxnSpPr>
        <p:spPr>
          <a:xfrm>
            <a:off x="7924800" y="26670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685800" y="1371600"/>
            <a:ext cx="7162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163794"/>
                </a:solidFill>
              </a:rPr>
              <a:t>Using more accurate thermal simulation engines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163794"/>
                </a:solidFill>
              </a:rPr>
              <a:t>Multi-scale, temperature variation aware thermal/power/delay estimation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163794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2" grpId="0" animBg="1"/>
      <p:bldP spid="7" grpId="0" animBg="1"/>
      <p:bldP spid="8" grpId="0" animBg="1"/>
      <p:bldP spid="9" grpId="0" animBg="1"/>
      <p:bldP spid="20" grpId="0" animBg="1"/>
      <p:bldP spid="21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7" grpId="0" animBg="1"/>
      <p:bldP spid="37" grpId="1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45D20F9-184E-4E61-8092-A48DA732E998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Conclusion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85800" y="1295400"/>
            <a:ext cx="9067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716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163794"/>
                </a:solidFill>
              </a:rPr>
              <a:t>MiMAPT 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163794"/>
                </a:solidFill>
              </a:rPr>
              <a:t>Speed-up: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163794"/>
                </a:solidFill>
              </a:rPr>
              <a:t> For our example chip: 7X - 170X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163794"/>
                </a:solidFill>
              </a:rPr>
              <a:t>Accuracy: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163794"/>
                </a:solidFill>
              </a:rPr>
              <a:t> Exact spatial location as fine-grain, less than 0.02 degrees difference in temperature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163794"/>
                </a:solidFill>
              </a:rPr>
              <a:t>MiMAPT relies on: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163794"/>
                </a:solidFill>
              </a:rPr>
              <a:t>A thermal simulator  (like Hotspot)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163794"/>
                </a:solidFill>
              </a:rPr>
              <a:t>Different accuracy of chip/package modeling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163794"/>
                </a:solidFill>
              </a:rPr>
              <a:t>Synthesis tool for power estimation at RTL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163794"/>
                </a:solidFill>
              </a:rPr>
              <a:t>Not mature! (is improving…)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163794"/>
                </a:solidFill>
              </a:rPr>
              <a:t>Used adaptive method as a solution.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BFCEE2-8F47-45F2-BC10-EC85343E4BEA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mtClean="0">
                <a:ea typeface="SimSun" panose="02010600030101010101" pitchFamily="2" charset="-122"/>
              </a:rPr>
              <a:t>Outline</a:t>
            </a:r>
            <a:endParaRPr lang="en-US" altLang="zh-CN" smtClean="0">
              <a:solidFill>
                <a:schemeClr val="accent1"/>
              </a:solidFill>
              <a:ea typeface="SimSun" panose="02010600030101010101" pitchFamily="2" charset="-122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076450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zh-CN" altLang="en-US" sz="1800">
              <a:solidFill>
                <a:srgbClr val="163794"/>
              </a:solidFill>
              <a:ea typeface="SimSun" panose="02010600030101010101" pitchFamily="2" charset="-122"/>
            </a:endParaRPr>
          </a:p>
        </p:txBody>
      </p:sp>
      <p:sp>
        <p:nvSpPr>
          <p:cNvPr id="199684" name="AutoShape 4"/>
          <p:cNvSpPr>
            <a:spLocks noChangeArrowheads="1"/>
          </p:cNvSpPr>
          <p:nvPr/>
        </p:nvSpPr>
        <p:spPr bwMode="ltGray">
          <a:xfrm rot="5400000">
            <a:off x="-2425701" y="877888"/>
            <a:ext cx="4824413" cy="59642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it-IT" sz="1800">
              <a:solidFill>
                <a:srgbClr val="1637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685" name="AutoShape 5"/>
          <p:cNvSpPr>
            <a:spLocks noChangeArrowheads="1"/>
          </p:cNvSpPr>
          <p:nvPr/>
        </p:nvSpPr>
        <p:spPr bwMode="ltGray">
          <a:xfrm rot="5400000" flipH="1">
            <a:off x="-2017712" y="1419225"/>
            <a:ext cx="4032250" cy="491172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it-IT" sz="1800">
              <a:solidFill>
                <a:srgbClr val="16379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gray">
          <a:xfrm>
            <a:off x="2460625" y="4987925"/>
            <a:ext cx="739775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zh-CN" b="1">
                <a:solidFill>
                  <a:srgbClr val="163794"/>
                </a:solidFill>
                <a:ea typeface="SimSun" panose="02010600030101010101" pitchFamily="2" charset="-122"/>
              </a:rPr>
              <a:t>Experimental Results</a:t>
            </a:r>
            <a:endParaRPr lang="en-US" altLang="zh-CN" i="1">
              <a:solidFill>
                <a:srgbClr val="163794"/>
              </a:solidFill>
              <a:ea typeface="SimSun" panose="02010600030101010101" pitchFamily="2" charset="-122"/>
            </a:endParaRPr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gray">
          <a:xfrm>
            <a:off x="2897188" y="4216400"/>
            <a:ext cx="732155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zh-CN" b="1">
                <a:solidFill>
                  <a:srgbClr val="163794"/>
                </a:solidFill>
                <a:ea typeface="SimSun" panose="02010600030101010101" pitchFamily="2" charset="-122"/>
              </a:rPr>
              <a:t>Architecture of MiMAPT</a:t>
            </a:r>
            <a:endParaRPr lang="en-US" altLang="zh-CN">
              <a:solidFill>
                <a:srgbClr val="163794"/>
              </a:solidFill>
              <a:ea typeface="SimSun" panose="02010600030101010101" pitchFamily="2" charset="-122"/>
            </a:endParaRP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gray">
          <a:xfrm>
            <a:off x="3048000" y="3459163"/>
            <a:ext cx="7634288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zh-CN" b="1">
                <a:solidFill>
                  <a:srgbClr val="163794"/>
                </a:solidFill>
                <a:ea typeface="SimSun" panose="02010600030101010101" pitchFamily="2" charset="-122"/>
              </a:rPr>
              <a:t>What is new in MiMAPT?</a:t>
            </a:r>
            <a:endParaRPr lang="en-US" altLang="zh-CN">
              <a:solidFill>
                <a:srgbClr val="163794"/>
              </a:solidFill>
              <a:ea typeface="SimSun" panose="02010600030101010101" pitchFamily="2" charset="-122"/>
            </a:endParaRPr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gray">
          <a:xfrm>
            <a:off x="2857500" y="2705100"/>
            <a:ext cx="74295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zh-CN" b="1">
                <a:solidFill>
                  <a:srgbClr val="163794"/>
                </a:solidFill>
                <a:ea typeface="SimSun" panose="02010600030101010101" pitchFamily="2" charset="-122"/>
              </a:rPr>
              <a:t>Basic description of MiMAPT</a:t>
            </a:r>
            <a:endParaRPr lang="en-US" altLang="zh-CN">
              <a:solidFill>
                <a:srgbClr val="163794"/>
              </a:solidFill>
              <a:ea typeface="SimSun" panose="02010600030101010101" pitchFamily="2" charset="-122"/>
            </a:endParaRPr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gray">
          <a:xfrm>
            <a:off x="2320925" y="1984375"/>
            <a:ext cx="8037513" cy="5159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zh-CN" b="1">
                <a:solidFill>
                  <a:srgbClr val="163794"/>
                </a:solidFill>
                <a:ea typeface="SimSun" panose="02010600030101010101" pitchFamily="2" charset="-122"/>
              </a:rPr>
              <a:t>Motivations  </a:t>
            </a:r>
            <a:endParaRPr lang="en-US" altLang="zh-CN" i="1">
              <a:solidFill>
                <a:srgbClr val="163794"/>
              </a:solidFill>
              <a:ea typeface="SimSun" panose="02010600030101010101" pitchFamily="2" charset="-122"/>
            </a:endParaRPr>
          </a:p>
        </p:txBody>
      </p:sp>
      <p:grpSp>
        <p:nvGrpSpPr>
          <p:cNvPr id="17420" name="Group 11"/>
          <p:cNvGrpSpPr>
            <a:grpSpLocks/>
          </p:cNvGrpSpPr>
          <p:nvPr/>
        </p:nvGrpSpPr>
        <p:grpSpPr bwMode="auto">
          <a:xfrm>
            <a:off x="1952625" y="2041525"/>
            <a:ext cx="476250" cy="520700"/>
            <a:chOff x="2078" y="1387"/>
            <a:chExt cx="1615" cy="2201"/>
          </a:xfrm>
        </p:grpSpPr>
        <p:sp>
          <p:nvSpPr>
            <p:cNvPr id="17465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66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694" name="Oval 14"/>
            <p:cNvSpPr>
              <a:spLocks noChangeArrowheads="1"/>
            </p:cNvSpPr>
            <p:nvPr/>
          </p:nvSpPr>
          <p:spPr bwMode="gray">
            <a:xfrm>
              <a:off x="2256" y="1387"/>
              <a:ext cx="883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68" name="Oval 15"/>
            <p:cNvSpPr>
              <a:spLocks noChangeArrowheads="1"/>
            </p:cNvSpPr>
            <p:nvPr/>
          </p:nvSpPr>
          <p:spPr bwMode="gray">
            <a:xfrm>
              <a:off x="2254" y="1387"/>
              <a:ext cx="88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696" name="Oval 16"/>
            <p:cNvSpPr>
              <a:spLocks noChangeArrowheads="1"/>
            </p:cNvSpPr>
            <p:nvPr/>
          </p:nvSpPr>
          <p:spPr bwMode="gray">
            <a:xfrm>
              <a:off x="2336" y="1387"/>
              <a:ext cx="1098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70" name="Oval 1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</p:grpSp>
      <p:grpSp>
        <p:nvGrpSpPr>
          <p:cNvPr id="17421" name="Group 18"/>
          <p:cNvGrpSpPr>
            <a:grpSpLocks/>
          </p:cNvGrpSpPr>
          <p:nvPr/>
        </p:nvGrpSpPr>
        <p:grpSpPr bwMode="auto">
          <a:xfrm>
            <a:off x="2503488" y="2711450"/>
            <a:ext cx="476250" cy="520700"/>
            <a:chOff x="2078" y="1387"/>
            <a:chExt cx="1615" cy="2201"/>
          </a:xfrm>
        </p:grpSpPr>
        <p:sp>
          <p:nvSpPr>
            <p:cNvPr id="1745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6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01" name="Oval 21"/>
            <p:cNvSpPr>
              <a:spLocks noChangeArrowheads="1"/>
            </p:cNvSpPr>
            <p:nvPr/>
          </p:nvSpPr>
          <p:spPr bwMode="gray">
            <a:xfrm>
              <a:off x="2256" y="1387"/>
              <a:ext cx="883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62" name="Oval 22"/>
            <p:cNvSpPr>
              <a:spLocks noChangeArrowheads="1"/>
            </p:cNvSpPr>
            <p:nvPr/>
          </p:nvSpPr>
          <p:spPr bwMode="gray">
            <a:xfrm>
              <a:off x="2254" y="1387"/>
              <a:ext cx="88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03" name="Oval 23"/>
            <p:cNvSpPr>
              <a:spLocks noChangeArrowheads="1"/>
            </p:cNvSpPr>
            <p:nvPr/>
          </p:nvSpPr>
          <p:spPr bwMode="gray">
            <a:xfrm>
              <a:off x="2336" y="1387"/>
              <a:ext cx="1098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64" name="Oval 2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</p:grpSp>
      <p:grpSp>
        <p:nvGrpSpPr>
          <p:cNvPr id="17422" name="Group 25"/>
          <p:cNvGrpSpPr>
            <a:grpSpLocks/>
          </p:cNvGrpSpPr>
          <p:nvPr/>
        </p:nvGrpSpPr>
        <p:grpSpPr bwMode="auto">
          <a:xfrm>
            <a:off x="2667000" y="3465513"/>
            <a:ext cx="476250" cy="520700"/>
            <a:chOff x="2078" y="1387"/>
            <a:chExt cx="1615" cy="2201"/>
          </a:xfrm>
        </p:grpSpPr>
        <p:sp>
          <p:nvSpPr>
            <p:cNvPr id="17453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54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08" name="Oval 28"/>
            <p:cNvSpPr>
              <a:spLocks noChangeArrowheads="1"/>
            </p:cNvSpPr>
            <p:nvPr/>
          </p:nvSpPr>
          <p:spPr bwMode="gray">
            <a:xfrm>
              <a:off x="2256" y="1387"/>
              <a:ext cx="883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56" name="Oval 29"/>
            <p:cNvSpPr>
              <a:spLocks noChangeArrowheads="1"/>
            </p:cNvSpPr>
            <p:nvPr/>
          </p:nvSpPr>
          <p:spPr bwMode="gray">
            <a:xfrm>
              <a:off x="2254" y="1387"/>
              <a:ext cx="88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10" name="Oval 30"/>
            <p:cNvSpPr>
              <a:spLocks noChangeArrowheads="1"/>
            </p:cNvSpPr>
            <p:nvPr/>
          </p:nvSpPr>
          <p:spPr bwMode="gray">
            <a:xfrm>
              <a:off x="2336" y="1387"/>
              <a:ext cx="1098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58" name="Oval 3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</p:grpSp>
      <p:grpSp>
        <p:nvGrpSpPr>
          <p:cNvPr id="17423" name="Group 32"/>
          <p:cNvGrpSpPr>
            <a:grpSpLocks/>
          </p:cNvGrpSpPr>
          <p:nvPr/>
        </p:nvGrpSpPr>
        <p:grpSpPr bwMode="auto">
          <a:xfrm>
            <a:off x="2574925" y="4202113"/>
            <a:ext cx="476250" cy="520700"/>
            <a:chOff x="2078" y="1387"/>
            <a:chExt cx="1615" cy="2201"/>
          </a:xfrm>
        </p:grpSpPr>
        <p:sp>
          <p:nvSpPr>
            <p:cNvPr id="17447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48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15" name="Oval 35"/>
            <p:cNvSpPr>
              <a:spLocks noChangeArrowheads="1"/>
            </p:cNvSpPr>
            <p:nvPr/>
          </p:nvSpPr>
          <p:spPr bwMode="gray">
            <a:xfrm>
              <a:off x="2256" y="1387"/>
              <a:ext cx="883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50" name="Oval 36"/>
            <p:cNvSpPr>
              <a:spLocks noChangeArrowheads="1"/>
            </p:cNvSpPr>
            <p:nvPr/>
          </p:nvSpPr>
          <p:spPr bwMode="gray">
            <a:xfrm>
              <a:off x="2254" y="1387"/>
              <a:ext cx="88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17" name="Oval 37"/>
            <p:cNvSpPr>
              <a:spLocks noChangeArrowheads="1"/>
            </p:cNvSpPr>
            <p:nvPr/>
          </p:nvSpPr>
          <p:spPr bwMode="gray">
            <a:xfrm>
              <a:off x="2336" y="1387"/>
              <a:ext cx="1098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52" name="Oval 3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</p:grpSp>
      <p:grpSp>
        <p:nvGrpSpPr>
          <p:cNvPr id="17424" name="Group 39"/>
          <p:cNvGrpSpPr>
            <a:grpSpLocks/>
          </p:cNvGrpSpPr>
          <p:nvPr/>
        </p:nvGrpSpPr>
        <p:grpSpPr bwMode="auto">
          <a:xfrm>
            <a:off x="2154238" y="4943475"/>
            <a:ext cx="444500" cy="520700"/>
            <a:chOff x="2078" y="1387"/>
            <a:chExt cx="1615" cy="2201"/>
          </a:xfrm>
        </p:grpSpPr>
        <p:sp>
          <p:nvSpPr>
            <p:cNvPr id="17441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42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22" name="Oval 42"/>
            <p:cNvSpPr>
              <a:spLocks noChangeArrowheads="1"/>
            </p:cNvSpPr>
            <p:nvPr/>
          </p:nvSpPr>
          <p:spPr bwMode="gray">
            <a:xfrm>
              <a:off x="2257" y="1387"/>
              <a:ext cx="94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44" name="Oval 43"/>
            <p:cNvSpPr>
              <a:spLocks noChangeArrowheads="1"/>
            </p:cNvSpPr>
            <p:nvPr/>
          </p:nvSpPr>
          <p:spPr bwMode="gray">
            <a:xfrm>
              <a:off x="2254" y="1387"/>
              <a:ext cx="944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24" name="Oval 44"/>
            <p:cNvSpPr>
              <a:spLocks noChangeArrowheads="1"/>
            </p:cNvSpPr>
            <p:nvPr/>
          </p:nvSpPr>
          <p:spPr bwMode="gray">
            <a:xfrm>
              <a:off x="2338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46" name="Oval 4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</p:grpSp>
      <p:sp>
        <p:nvSpPr>
          <p:cNvPr id="17425" name="AutoShape 46"/>
          <p:cNvSpPr>
            <a:spLocks noChangeArrowheads="1"/>
          </p:cNvSpPr>
          <p:nvPr/>
        </p:nvSpPr>
        <p:spPr bwMode="gray">
          <a:xfrm>
            <a:off x="1466850" y="1341438"/>
            <a:ext cx="6762750" cy="5159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zh-CN" b="1">
                <a:solidFill>
                  <a:srgbClr val="163794"/>
                </a:solidFill>
                <a:ea typeface="SimSun" panose="02010600030101010101" pitchFamily="2" charset="-122"/>
              </a:rPr>
              <a:t>Introduction</a:t>
            </a:r>
            <a:endParaRPr lang="en-US" altLang="zh-CN" b="1" i="1">
              <a:solidFill>
                <a:srgbClr val="163794"/>
              </a:solidFill>
              <a:ea typeface="SimSun" panose="02010600030101010101" pitchFamily="2" charset="-122"/>
            </a:endParaRPr>
          </a:p>
        </p:txBody>
      </p:sp>
      <p:grpSp>
        <p:nvGrpSpPr>
          <p:cNvPr id="17426" name="Group 47"/>
          <p:cNvGrpSpPr>
            <a:grpSpLocks/>
          </p:cNvGrpSpPr>
          <p:nvPr/>
        </p:nvGrpSpPr>
        <p:grpSpPr bwMode="auto">
          <a:xfrm>
            <a:off x="1122363" y="1431925"/>
            <a:ext cx="476250" cy="520700"/>
            <a:chOff x="2078" y="1387"/>
            <a:chExt cx="1615" cy="2201"/>
          </a:xfrm>
        </p:grpSpPr>
        <p:sp>
          <p:nvSpPr>
            <p:cNvPr id="17435" name="Oval 4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36" name="Oval 4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30" name="Oval 50"/>
            <p:cNvSpPr>
              <a:spLocks noChangeArrowheads="1"/>
            </p:cNvSpPr>
            <p:nvPr/>
          </p:nvSpPr>
          <p:spPr bwMode="gray">
            <a:xfrm>
              <a:off x="2256" y="1387"/>
              <a:ext cx="883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38" name="Oval 51"/>
            <p:cNvSpPr>
              <a:spLocks noChangeArrowheads="1"/>
            </p:cNvSpPr>
            <p:nvPr/>
          </p:nvSpPr>
          <p:spPr bwMode="gray">
            <a:xfrm>
              <a:off x="2254" y="1387"/>
              <a:ext cx="88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32" name="Oval 52"/>
            <p:cNvSpPr>
              <a:spLocks noChangeArrowheads="1"/>
            </p:cNvSpPr>
            <p:nvPr/>
          </p:nvSpPr>
          <p:spPr bwMode="gray">
            <a:xfrm>
              <a:off x="2336" y="1387"/>
              <a:ext cx="1098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40" name="Oval 5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</p:grpSp>
      <p:sp>
        <p:nvSpPr>
          <p:cNvPr id="17427" name="AutoShape 54"/>
          <p:cNvSpPr>
            <a:spLocks noChangeArrowheads="1"/>
          </p:cNvSpPr>
          <p:nvPr/>
        </p:nvSpPr>
        <p:spPr bwMode="gray">
          <a:xfrm>
            <a:off x="1789113" y="5661025"/>
            <a:ext cx="785495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zh-CN" b="1">
                <a:solidFill>
                  <a:srgbClr val="163794"/>
                </a:solidFill>
                <a:ea typeface="SimSun" panose="02010600030101010101" pitchFamily="2" charset="-122"/>
              </a:rPr>
              <a:t>Conclusion</a:t>
            </a:r>
            <a:endParaRPr lang="en-US" altLang="zh-CN">
              <a:solidFill>
                <a:srgbClr val="163794"/>
              </a:solidFill>
              <a:ea typeface="SimSun" panose="02010600030101010101" pitchFamily="2" charset="-122"/>
            </a:endParaRPr>
          </a:p>
        </p:txBody>
      </p:sp>
      <p:grpSp>
        <p:nvGrpSpPr>
          <p:cNvPr id="17428" name="Group 55"/>
          <p:cNvGrpSpPr>
            <a:grpSpLocks/>
          </p:cNvGrpSpPr>
          <p:nvPr/>
        </p:nvGrpSpPr>
        <p:grpSpPr bwMode="auto">
          <a:xfrm>
            <a:off x="1425575" y="5595938"/>
            <a:ext cx="444500" cy="520700"/>
            <a:chOff x="2078" y="1387"/>
            <a:chExt cx="1615" cy="2201"/>
          </a:xfrm>
        </p:grpSpPr>
        <p:sp>
          <p:nvSpPr>
            <p:cNvPr id="1742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3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38" name="Oval 58"/>
            <p:cNvSpPr>
              <a:spLocks noChangeArrowheads="1"/>
            </p:cNvSpPr>
            <p:nvPr/>
          </p:nvSpPr>
          <p:spPr bwMode="gray">
            <a:xfrm>
              <a:off x="2257" y="1387"/>
              <a:ext cx="94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32" name="Oval 59"/>
            <p:cNvSpPr>
              <a:spLocks noChangeArrowheads="1"/>
            </p:cNvSpPr>
            <p:nvPr/>
          </p:nvSpPr>
          <p:spPr bwMode="gray">
            <a:xfrm>
              <a:off x="2254" y="1387"/>
              <a:ext cx="944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99740" name="Oval 60"/>
            <p:cNvSpPr>
              <a:spLocks noChangeArrowheads="1"/>
            </p:cNvSpPr>
            <p:nvPr/>
          </p:nvSpPr>
          <p:spPr bwMode="gray">
            <a:xfrm>
              <a:off x="2338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  <p:sp>
          <p:nvSpPr>
            <p:cNvPr id="17434" name="Oval 6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hangingPunct="1"/>
              <a:endParaRPr lang="it-IT" sz="1800">
                <a:solidFill>
                  <a:srgbClr val="16379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3940175" y="6470650"/>
            <a:ext cx="3621088" cy="47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</a:rPr>
              <a:t>(c) Luca Bedogni 2012</a:t>
            </a:r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0738" y="6470650"/>
            <a:ext cx="26622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6D8AAF-631C-4C12-8AF1-A8987885EC77}" type="slidenum"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Introduction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5237" name="TextBox 4"/>
          <p:cNvSpPr txBox="1">
            <a:spLocks noChangeArrowheads="1"/>
          </p:cNvSpPr>
          <p:nvPr/>
        </p:nvSpPr>
        <p:spPr bwMode="auto">
          <a:xfrm>
            <a:off x="1573213" y="4075113"/>
            <a:ext cx="97805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00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Hotspots!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Failure! Accelerated aging! …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Example: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THERMINIC11 </a:t>
            </a:r>
          </a:p>
          <a:p>
            <a:pPr lvl="2" eaLnBrk="1" hangingPunct="1"/>
            <a:r>
              <a:rPr lang="en-US" sz="3200" b="1">
                <a:solidFill>
                  <a:srgbClr val="163794"/>
                </a:solidFill>
              </a:rPr>
              <a:t>(Intel SCC Thermal Model)</a:t>
            </a:r>
            <a:endParaRPr lang="en-US" sz="3200">
              <a:solidFill>
                <a:srgbClr val="163794"/>
              </a:solidFill>
            </a:endParaRPr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1298575"/>
            <a:ext cx="27654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CCfloor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2863"/>
            <a:ext cx="2763838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763" y="3559175"/>
            <a:ext cx="311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MPSoCs, Many-cores,…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370013"/>
            <a:ext cx="36576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3513" y="1308100"/>
            <a:ext cx="3749675" cy="226377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08463" y="3559175"/>
            <a:ext cx="334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Increasing power density!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74150" y="3559175"/>
            <a:ext cx="145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Hotspots!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05200" y="2439988"/>
            <a:ext cx="3810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48600" y="2432050"/>
            <a:ext cx="3810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143000"/>
            <a:ext cx="8869362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850" y="1981200"/>
            <a:ext cx="2489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Magnificant</a:t>
            </a:r>
            <a:r>
              <a:rPr lang="en-US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temperature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gradient</a:t>
            </a:r>
            <a:r>
              <a:rPr lang="en-US">
                <a:solidFill>
                  <a:schemeClr val="tx2"/>
                </a:solidFill>
              </a:rPr>
              <a:t>!</a:t>
            </a: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>
                <a:solidFill>
                  <a:schemeClr val="tx2"/>
                </a:solidFill>
              </a:rPr>
              <a:t>At </a:t>
            </a:r>
            <a:r>
              <a:rPr lang="en-US" b="1">
                <a:solidFill>
                  <a:schemeClr val="tx2"/>
                </a:solidFill>
              </a:rPr>
              <a:t>higher power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densities</a:t>
            </a:r>
            <a:r>
              <a:rPr lang="en-US">
                <a:solidFill>
                  <a:schemeClr val="tx2"/>
                </a:solidFill>
              </a:rPr>
              <a:t>, can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easily </a:t>
            </a:r>
            <a:r>
              <a:rPr lang="en-US" b="1">
                <a:solidFill>
                  <a:schemeClr val="tx2"/>
                </a:solidFill>
              </a:rPr>
              <a:t>turn</a:t>
            </a:r>
            <a:r>
              <a:rPr lang="en-US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into hotspot!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2" grpId="0"/>
      <p:bldP spid="4" grpId="0" animBg="1"/>
      <p:bldP spid="4" grpId="1" animBg="1"/>
      <p:bldP spid="11" grpId="0"/>
      <p:bldP spid="11" grpId="1"/>
      <p:bldP spid="12" grpId="0"/>
      <p:bldP spid="12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 flipH="1">
            <a:off x="9566275" y="4416425"/>
            <a:ext cx="3175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320DF5-4897-4744-8B95-599418D1B2AB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Motivations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4275" y="2971800"/>
            <a:ext cx="2547938" cy="1447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Detailed spatial resolution for thermal simulation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62538" y="2971800"/>
            <a:ext cx="2557462" cy="1447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Transient thermal simulation over long intervals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05800" y="2971800"/>
            <a:ext cx="2514600" cy="1447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Build a versatile method to define thermal </a:t>
            </a:r>
            <a:r>
              <a:rPr lang="en-US" dirty="0" err="1">
                <a:solidFill>
                  <a:schemeClr val="bg1"/>
                </a:solidFill>
              </a:rPr>
              <a:t>floorplan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8250" y="1352550"/>
            <a:ext cx="2438400" cy="1066800"/>
          </a:xfrm>
          <a:prstGeom prst="rect">
            <a:avLst/>
          </a:prstGeom>
          <a:solidFill>
            <a:srgbClr val="92D050"/>
          </a:solidFill>
          <a:ln w="635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High Power 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Densities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8100" y="1352550"/>
            <a:ext cx="2438400" cy="1066800"/>
          </a:xfrm>
          <a:prstGeom prst="rect">
            <a:avLst/>
          </a:prstGeom>
          <a:solidFill>
            <a:srgbClr val="92D050"/>
          </a:solidFill>
          <a:ln w="635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Temporal Variability of workload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47075" y="1352550"/>
            <a:ext cx="2438400" cy="1066800"/>
          </a:xfrm>
          <a:prstGeom prst="rect">
            <a:avLst/>
          </a:prstGeom>
          <a:solidFill>
            <a:srgbClr val="92D050"/>
          </a:solidFill>
          <a:ln w="635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Non-regular layouts for RTL entities</a:t>
            </a:r>
          </a:p>
        </p:txBody>
      </p:sp>
      <p:cxnSp>
        <p:nvCxnSpPr>
          <p:cNvPr id="9" name="Straight Arrow Connector 8"/>
          <p:cNvCxnSpPr>
            <a:stCxn id="4" idx="2"/>
            <a:endCxn id="11" idx="0"/>
          </p:cNvCxnSpPr>
          <p:nvPr/>
        </p:nvCxnSpPr>
        <p:spPr>
          <a:xfrm>
            <a:off x="2457450" y="2419350"/>
            <a:ext cx="0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2"/>
            <a:endCxn id="14" idx="0"/>
          </p:cNvCxnSpPr>
          <p:nvPr/>
        </p:nvCxnSpPr>
        <p:spPr>
          <a:xfrm>
            <a:off x="6337300" y="2419350"/>
            <a:ext cx="4763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5" idx="0"/>
          </p:cNvCxnSpPr>
          <p:nvPr/>
        </p:nvCxnSpPr>
        <p:spPr>
          <a:xfrm flipH="1">
            <a:off x="9563100" y="2419350"/>
            <a:ext cx="3175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93900" y="4953000"/>
            <a:ext cx="4711700" cy="120015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For nowadays designs: </a:t>
            </a:r>
          </a:p>
          <a:p>
            <a:pPr marL="342900" indent="-342900" algn="ctr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tx2"/>
                </a:solidFill>
              </a:rPr>
              <a:t>Very time consuming!</a:t>
            </a:r>
          </a:p>
          <a:p>
            <a:pPr marL="342900" indent="-342900" algn="ctr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tx2"/>
                </a:solidFill>
              </a:rPr>
              <a:t>Practically Impossible!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57450" y="4433888"/>
            <a:ext cx="0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37300" y="4433888"/>
            <a:ext cx="0" cy="552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1195388"/>
            <a:ext cx="603408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68400"/>
            <a:ext cx="44799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19350"/>
            <a:ext cx="1038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66800" y="1231900"/>
            <a:ext cx="6629400" cy="3340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163794"/>
                </a:solidFill>
              </a:rPr>
              <a:t>Need for a </a:t>
            </a:r>
            <a:r>
              <a:rPr lang="en-US" sz="3200" b="1" dirty="0">
                <a:solidFill>
                  <a:srgbClr val="FF0000"/>
                </a:solidFill>
              </a:rPr>
              <a:t>Short-cut!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163794"/>
                </a:solidFill>
              </a:rPr>
              <a:t>Early detection of suspicious cases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163794"/>
                </a:solidFill>
              </a:rPr>
              <a:t>Trigger Fine-grain only when needed!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10400" y="4965700"/>
            <a:ext cx="4191000" cy="1435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163794"/>
                </a:solidFill>
              </a:rPr>
              <a:t>Thermal </a:t>
            </a:r>
            <a:r>
              <a:rPr lang="en-US" sz="3200" b="1" dirty="0" err="1">
                <a:solidFill>
                  <a:srgbClr val="163794"/>
                </a:solidFill>
              </a:rPr>
              <a:t>floorplan</a:t>
            </a:r>
            <a:r>
              <a:rPr lang="en-US" sz="3200" b="1" dirty="0">
                <a:solidFill>
                  <a:srgbClr val="163794"/>
                </a:solidFill>
              </a:rPr>
              <a:t>,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</a:t>
            </a:r>
            <a:r>
              <a:rPr lang="en-US" sz="3200" b="1" dirty="0">
                <a:solidFill>
                  <a:srgbClr val="163794"/>
                </a:solidFill>
              </a:rPr>
              <a:t>than layout </a:t>
            </a:r>
            <a:r>
              <a:rPr lang="en-US" sz="3200" b="1" dirty="0" err="1">
                <a:solidFill>
                  <a:srgbClr val="163794"/>
                </a:solidFill>
              </a:rPr>
              <a:t>floorplan</a:t>
            </a:r>
            <a:r>
              <a:rPr lang="en-US" sz="3200" b="1" dirty="0">
                <a:solidFill>
                  <a:srgbClr val="163794"/>
                </a:solidFill>
              </a:rPr>
              <a:t>!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693988" y="1530350"/>
            <a:ext cx="7296150" cy="4173538"/>
            <a:chOff x="1052934" y="1412776"/>
            <a:chExt cx="7482866" cy="4174724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052934" y="1412776"/>
              <a:ext cx="7482866" cy="4174724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defTabSz="914400" eaLnBrk="1" hangingPunct="1"/>
              <a:endParaRPr lang="en-US" sz="1800" u="sng">
                <a:solidFill>
                  <a:schemeClr val="tx1"/>
                </a:solidFill>
              </a:endParaRPr>
            </a:p>
            <a:p>
              <a:pPr algn="r" defTabSz="914400" eaLnBrk="1" hangingPunct="1"/>
              <a:endParaRPr lang="en-US" sz="1800" u="sng">
                <a:solidFill>
                  <a:schemeClr val="tx1"/>
                </a:solidFill>
              </a:endParaRPr>
            </a:p>
            <a:p>
              <a:pPr algn="r" defTabSz="914400" eaLnBrk="1" hangingPunct="1"/>
              <a:endParaRPr lang="en-US" sz="1800" u="sng">
                <a:solidFill>
                  <a:schemeClr val="tx1"/>
                </a:solidFill>
              </a:endParaRPr>
            </a:p>
            <a:p>
              <a:pPr algn="r" defTabSz="914400" eaLnBrk="1" hangingPunct="1"/>
              <a:endParaRPr lang="en-US" sz="1800" u="sng">
                <a:solidFill>
                  <a:schemeClr val="tx1"/>
                </a:solidFill>
              </a:endParaRPr>
            </a:p>
            <a:p>
              <a:pPr algn="r" defTabSz="914400" eaLnBrk="1" hangingPunct="1"/>
              <a:endParaRPr lang="en-US" sz="1800" u="sng">
                <a:solidFill>
                  <a:schemeClr val="tx1"/>
                </a:solidFill>
              </a:endParaRPr>
            </a:p>
            <a:p>
              <a:pPr algn="r" defTabSz="914400" eaLnBrk="1" hangingPunct="1"/>
              <a:endParaRPr lang="en-US" sz="1800" u="sng">
                <a:solidFill>
                  <a:schemeClr val="tx1"/>
                </a:solidFill>
              </a:endParaRPr>
            </a:p>
            <a:p>
              <a:pPr algn="r" defTabSz="914400" eaLnBrk="1" hangingPunct="1"/>
              <a:r>
                <a:rPr lang="en-US" sz="2800" b="1" i="1">
                  <a:solidFill>
                    <a:srgbClr val="FF2929"/>
                  </a:solidFill>
                </a:rPr>
                <a:t>Academic Packages</a:t>
              </a:r>
              <a:r>
                <a:rPr lang="en-US" sz="2800">
                  <a:solidFill>
                    <a:srgbClr val="FF2929"/>
                  </a:solidFill>
                </a:rPr>
                <a:t>?</a:t>
              </a:r>
            </a:p>
            <a:p>
              <a:pPr algn="r" defTabSz="914400" eaLnBrk="1" hangingPunct="1">
                <a:buFontTx/>
                <a:buChar char="-"/>
              </a:pPr>
              <a:r>
                <a:rPr lang="en-US" sz="2800" b="1">
                  <a:solidFill>
                    <a:schemeClr val="tx1"/>
                  </a:solidFill>
                </a:rPr>
                <a:t>Open source</a:t>
              </a:r>
            </a:p>
            <a:p>
              <a:pPr algn="r" defTabSz="914400" eaLnBrk="1" hangingPunct="1">
                <a:buFontTx/>
                <a:buChar char="-"/>
              </a:pPr>
              <a:r>
                <a:rPr lang="en-US" sz="2800" b="1">
                  <a:solidFill>
                    <a:schemeClr val="tx1"/>
                  </a:solidFill>
                </a:rPr>
                <a:t>Suitable for Research</a:t>
              </a:r>
            </a:p>
          </p:txBody>
        </p:sp>
        <p:pic>
          <p:nvPicPr>
            <p:cNvPr id="19480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694" y="1688564"/>
              <a:ext cx="2304195" cy="658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141" y="1566846"/>
              <a:ext cx="1727594" cy="90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694" y="3262962"/>
              <a:ext cx="2667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477" y="4367862"/>
              <a:ext cx="19050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4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7200" y="2362200"/>
            <a:ext cx="6781800" cy="411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163794"/>
                </a:solidFill>
              </a:rPr>
              <a:t>Cadence Flow:</a:t>
            </a:r>
          </a:p>
          <a:p>
            <a:pPr lvl="1" eaLnBrk="1" hangingPunct="1">
              <a:buFontTx/>
              <a:buChar char="-"/>
            </a:pPr>
            <a:r>
              <a:rPr lang="en-US" sz="2800" b="1">
                <a:solidFill>
                  <a:srgbClr val="163794"/>
                </a:solidFill>
              </a:rPr>
              <a:t>RTL Compiler </a:t>
            </a:r>
            <a:r>
              <a:rPr lang="en-US" sz="2800">
                <a:solidFill>
                  <a:srgbClr val="163794"/>
                </a:solidFill>
              </a:rPr>
              <a:t>(RC) (v.10.1)</a:t>
            </a:r>
          </a:p>
          <a:p>
            <a:pPr lvl="1" eaLnBrk="1" hangingPunct="1">
              <a:buFontTx/>
              <a:buChar char="-"/>
            </a:pPr>
            <a:r>
              <a:rPr lang="en-US" sz="2800" b="1">
                <a:solidFill>
                  <a:srgbClr val="163794"/>
                </a:solidFill>
              </a:rPr>
              <a:t>SoC Encounter</a:t>
            </a:r>
            <a:r>
              <a:rPr lang="en-US" sz="2800">
                <a:solidFill>
                  <a:srgbClr val="163794"/>
                </a:solidFill>
              </a:rPr>
              <a:t> (v.10.1)</a:t>
            </a:r>
          </a:p>
          <a:p>
            <a:pPr eaLnBrk="1" hangingPunct="1">
              <a:buFontTx/>
              <a:buChar char="-"/>
            </a:pPr>
            <a:endParaRPr lang="en-US" sz="2800">
              <a:solidFill>
                <a:srgbClr val="163794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800">
                <a:solidFill>
                  <a:srgbClr val="163794"/>
                </a:solidFill>
              </a:rPr>
              <a:t>Synopsys Flow:</a:t>
            </a:r>
          </a:p>
          <a:p>
            <a:pPr lvl="1" eaLnBrk="1" hangingPunct="1">
              <a:buFontTx/>
              <a:buChar char="-"/>
            </a:pPr>
            <a:r>
              <a:rPr lang="en-US" sz="2800" b="1">
                <a:solidFill>
                  <a:srgbClr val="163794"/>
                </a:solidFill>
              </a:rPr>
              <a:t>Design Compiler</a:t>
            </a:r>
            <a:r>
              <a:rPr lang="en-US" sz="2800">
                <a:solidFill>
                  <a:srgbClr val="163794"/>
                </a:solidFill>
              </a:rPr>
              <a:t> (v2010.03)</a:t>
            </a:r>
          </a:p>
          <a:p>
            <a:pPr lvl="1" eaLnBrk="1" hangingPunct="1">
              <a:buFontTx/>
              <a:buChar char="-"/>
            </a:pPr>
            <a:r>
              <a:rPr lang="en-US" sz="2800" b="1">
                <a:solidFill>
                  <a:srgbClr val="163794"/>
                </a:solidFill>
              </a:rPr>
              <a:t>ICC Compiler</a:t>
            </a:r>
            <a:r>
              <a:rPr lang="en-US" sz="2800">
                <a:solidFill>
                  <a:srgbClr val="163794"/>
                </a:solidFill>
              </a:rPr>
              <a:t> (v2010.03)</a:t>
            </a:r>
            <a:endParaRPr lang="en-US" sz="2800" b="1">
              <a:solidFill>
                <a:srgbClr val="163794"/>
              </a:solidFill>
            </a:endParaRPr>
          </a:p>
          <a:p>
            <a:pPr lvl="1" eaLnBrk="1" hangingPunct="1">
              <a:buFontTx/>
              <a:buChar char="-"/>
            </a:pPr>
            <a:r>
              <a:rPr lang="en-US" sz="2800" b="1">
                <a:solidFill>
                  <a:srgbClr val="163794"/>
                </a:solidFill>
              </a:rPr>
              <a:t>PrimeTime</a:t>
            </a:r>
            <a:r>
              <a:rPr lang="en-US" sz="2800">
                <a:solidFill>
                  <a:srgbClr val="163794"/>
                </a:solidFill>
              </a:rPr>
              <a:t> (v2010.06)</a:t>
            </a:r>
          </a:p>
        </p:txBody>
      </p:sp>
      <p:sp>
        <p:nvSpPr>
          <p:cNvPr id="20483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472363-49B8-4380-8E87-4DBBBC7DA6B0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MiMAPT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937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200150" indent="-4572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00200" indent="-4572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</a:t>
            </a:r>
            <a:r>
              <a:rPr lang="en-US" sz="3200" b="1" dirty="0" err="1" smtClean="0">
                <a:solidFill>
                  <a:srgbClr val="163794"/>
                </a:solidFill>
              </a:rPr>
              <a:t>crel’s</a:t>
            </a:r>
            <a:r>
              <a:rPr lang="en-US" sz="3200" b="1" dirty="0" smtClean="0">
                <a:solidFill>
                  <a:srgbClr val="163794"/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3200" b="1" dirty="0" smtClean="0">
                <a:solidFill>
                  <a:srgbClr val="163794"/>
                </a:solidFill>
              </a:rPr>
              <a:t>ulti-scale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rgbClr val="163794"/>
                </a:solidFill>
              </a:rPr>
              <a:t>nalyzer for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3200" b="1" dirty="0" smtClean="0">
                <a:solidFill>
                  <a:srgbClr val="163794"/>
                </a:solidFill>
              </a:rPr>
              <a:t>ower and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200" b="1" dirty="0" smtClean="0">
                <a:solidFill>
                  <a:srgbClr val="163794"/>
                </a:solidFill>
              </a:rPr>
              <a:t>emperature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065463"/>
            <a:ext cx="3581400" cy="3089275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/>
              <a:t>Fast</a:t>
            </a:r>
            <a:r>
              <a:rPr lang="en-US" sz="2800" dirty="0"/>
              <a:t> &amp; </a:t>
            </a:r>
            <a:r>
              <a:rPr lang="en-US" sz="2800" b="1" i="1" dirty="0"/>
              <a:t>Accurate</a:t>
            </a:r>
          </a:p>
          <a:p>
            <a:pPr algn="ctr">
              <a:defRPr/>
            </a:pPr>
            <a:r>
              <a:rPr lang="en-US" sz="2800" dirty="0"/>
              <a:t>Detection of Hotspots </a:t>
            </a:r>
          </a:p>
          <a:p>
            <a:pPr algn="ctr">
              <a:defRPr/>
            </a:pPr>
            <a:r>
              <a:rPr lang="en-US" sz="2800" dirty="0"/>
              <a:t>(</a:t>
            </a:r>
            <a:r>
              <a:rPr lang="en-US" sz="2800" b="1" i="1" dirty="0"/>
              <a:t>Spatial </a:t>
            </a:r>
            <a:r>
              <a:rPr lang="en-US" sz="2800" dirty="0"/>
              <a:t>and </a:t>
            </a:r>
            <a:r>
              <a:rPr lang="en-US" sz="2800" b="1" i="1" dirty="0"/>
              <a:t>Temporal</a:t>
            </a:r>
            <a:r>
              <a:rPr lang="en-US" sz="2800" dirty="0"/>
              <a:t> coordinates)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3124200"/>
            <a:ext cx="67818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/>
              <a:t>Acceleration</a:t>
            </a:r>
            <a:r>
              <a:rPr lang="en-US" sz="3200" dirty="0"/>
              <a:t>: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Do thermal simulation at </a:t>
            </a:r>
            <a:r>
              <a:rPr lang="en-US" sz="2800" i="1" dirty="0"/>
              <a:t>RT Level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Switch to </a:t>
            </a:r>
            <a:r>
              <a:rPr lang="en-US" sz="2800" i="1" dirty="0"/>
              <a:t>Gate Level</a:t>
            </a:r>
            <a:r>
              <a:rPr lang="en-US" sz="2800" dirty="0"/>
              <a:t> when necessary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50" y="2535238"/>
            <a:ext cx="4413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2601913"/>
            <a:ext cx="517525" cy="52228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951663" y="4432300"/>
            <a:ext cx="27130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Not in this paper!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7600" y="3065463"/>
            <a:ext cx="3581400" cy="3089275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MiMAPT</a:t>
            </a:r>
            <a:r>
              <a:rPr lang="en-US" sz="2800" dirty="0"/>
              <a:t> </a:t>
            </a:r>
            <a:r>
              <a:rPr lang="en-US" sz="2800" b="1" dirty="0"/>
              <a:t>integrates</a:t>
            </a:r>
            <a:r>
              <a:rPr lang="en-US" sz="2800" dirty="0"/>
              <a:t> into </a:t>
            </a:r>
            <a:r>
              <a:rPr lang="en-US" sz="2800" b="1" dirty="0"/>
              <a:t>Standard</a:t>
            </a:r>
            <a:r>
              <a:rPr lang="en-US" sz="2800" dirty="0"/>
              <a:t> ASIC design flow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60075" y="2514600"/>
            <a:ext cx="4413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714038" y="2544763"/>
            <a:ext cx="517525" cy="52228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2430463"/>
            <a:ext cx="6781800" cy="4046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57300" indent="-5143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200" b="1">
                <a:solidFill>
                  <a:srgbClr val="163794"/>
                </a:solidFill>
              </a:rPr>
              <a:t>MiMAPT Understands</a:t>
            </a:r>
            <a:r>
              <a:rPr lang="en-US" sz="3200">
                <a:solidFill>
                  <a:srgbClr val="163794"/>
                </a:solidFill>
              </a:rPr>
              <a:t>: </a:t>
            </a:r>
          </a:p>
          <a:p>
            <a:pPr eaLnBrk="1" hangingPunct="1"/>
            <a:r>
              <a:rPr lang="en-US" sz="2800">
                <a:solidFill>
                  <a:srgbClr val="163794"/>
                </a:solidFill>
              </a:rPr>
              <a:t>Standard design flow file formats:</a:t>
            </a:r>
            <a:endParaRPr lang="en-US" sz="2800" i="1">
              <a:solidFill>
                <a:srgbClr val="163794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0000"/>
                </a:solidFill>
              </a:rPr>
              <a:t>.LIB</a:t>
            </a:r>
            <a:r>
              <a:rPr lang="en-US" sz="2800">
                <a:solidFill>
                  <a:srgbClr val="163794"/>
                </a:solidFill>
              </a:rPr>
              <a:t>, </a:t>
            </a:r>
            <a:r>
              <a:rPr lang="en-US" sz="2800">
                <a:solidFill>
                  <a:srgbClr val="FF0000"/>
                </a:solidFill>
              </a:rPr>
              <a:t>.LEF</a:t>
            </a:r>
            <a:r>
              <a:rPr lang="en-US" sz="2800">
                <a:solidFill>
                  <a:srgbClr val="163794"/>
                </a:solidFill>
              </a:rPr>
              <a:t> : Std-cell Lib.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0000"/>
                </a:solidFill>
              </a:rPr>
              <a:t>.DEF</a:t>
            </a:r>
            <a:r>
              <a:rPr lang="en-US" sz="2800">
                <a:solidFill>
                  <a:srgbClr val="163794"/>
                </a:solidFill>
              </a:rPr>
              <a:t>, </a:t>
            </a:r>
            <a:r>
              <a:rPr lang="en-US" sz="2800">
                <a:solidFill>
                  <a:srgbClr val="FF0000"/>
                </a:solidFill>
              </a:rPr>
              <a:t>.TCL</a:t>
            </a:r>
            <a:r>
              <a:rPr lang="en-US" sz="2800">
                <a:solidFill>
                  <a:srgbClr val="163794"/>
                </a:solidFill>
              </a:rPr>
              <a:t>: physical info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163794"/>
                </a:solidFill>
              </a:rPr>
              <a:t>...</a:t>
            </a:r>
          </a:p>
          <a:p>
            <a:pPr eaLnBrk="1" hangingPunct="1"/>
            <a:r>
              <a:rPr lang="en-US" sz="2800">
                <a:solidFill>
                  <a:srgbClr val="163794"/>
                </a:solidFill>
              </a:rPr>
              <a:t>Tool report formats: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63794"/>
                </a:solidFill>
              </a:rPr>
              <a:t>Synthesizer</a:t>
            </a:r>
            <a:r>
              <a:rPr lang="en-US" sz="2800">
                <a:solidFill>
                  <a:srgbClr val="163794"/>
                </a:solidFill>
              </a:rPr>
              <a:t> power report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63794"/>
                </a:solidFill>
              </a:rPr>
              <a:t>Timing/Power analysis</a:t>
            </a:r>
            <a:r>
              <a:rPr lang="en-US" sz="2800">
                <a:solidFill>
                  <a:srgbClr val="163794"/>
                </a:solidFill>
              </a:rPr>
              <a:t> tool power/delay reports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259013"/>
            <a:ext cx="25161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192588"/>
            <a:ext cx="2330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86200" y="2665413"/>
            <a:ext cx="4413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86200" y="2727325"/>
            <a:ext cx="517525" cy="523875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3400" y="3082925"/>
            <a:ext cx="3581400" cy="3089275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MiMAPT</a:t>
            </a:r>
            <a:r>
              <a:rPr lang="en-US" sz="2800" dirty="0"/>
              <a:t> </a:t>
            </a:r>
            <a:r>
              <a:rPr lang="en-US" sz="2800" dirty="0"/>
              <a:t>is </a:t>
            </a:r>
            <a:r>
              <a:rPr lang="en-US" sz="2800" b="1" dirty="0"/>
              <a:t>not </a:t>
            </a:r>
            <a:r>
              <a:rPr lang="en-US" sz="2800" b="1" dirty="0"/>
              <a:t>limited </a:t>
            </a:r>
            <a:r>
              <a:rPr lang="en-US" sz="2800" dirty="0"/>
              <a:t>to a </a:t>
            </a:r>
            <a:r>
              <a:rPr lang="en-US" sz="2800" b="1" dirty="0"/>
              <a:t>specific</a:t>
            </a:r>
            <a:r>
              <a:rPr lang="en-US" sz="2800" dirty="0"/>
              <a:t> thermal simulation engine </a:t>
            </a:r>
          </a:p>
          <a:p>
            <a:pPr algn="ctr">
              <a:defRPr/>
            </a:pPr>
            <a:r>
              <a:rPr lang="en-US" sz="2800" dirty="0"/>
              <a:t>(currently uses </a:t>
            </a:r>
            <a:r>
              <a:rPr lang="en-US" sz="2800" b="1" dirty="0"/>
              <a:t>Hotspot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" grpId="0" animBg="1"/>
      <p:bldP spid="8" grpId="0" animBg="1"/>
      <p:bldP spid="8" grpId="1" animBg="1"/>
      <p:bldP spid="10" grpId="0"/>
      <p:bldP spid="11" grpId="0" animBg="1"/>
      <p:bldP spid="12" grpId="0"/>
      <p:bldP spid="12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7" grpId="0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012363" y="6524625"/>
            <a:ext cx="1189037" cy="25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B7F389-5868-4FE7-8705-4810A46593A0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Important Basics: Power Estimation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937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At gate level: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At RTL: Recent synthesis engines</a:t>
            </a:r>
            <a:endParaRPr lang="en-US">
              <a:solidFill>
                <a:srgbClr val="163794"/>
              </a:solidFill>
            </a:endParaRPr>
          </a:p>
        </p:txBody>
      </p:sp>
      <p:pic>
        <p:nvPicPr>
          <p:cNvPr id="215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4388"/>
            <a:ext cx="4752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354388"/>
            <a:ext cx="37623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8534400" y="3886200"/>
            <a:ext cx="0" cy="7620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34400" y="4005263"/>
            <a:ext cx="901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Generic 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RTL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467600" y="3036888"/>
            <a:ext cx="876300" cy="3175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2200" y="2667000"/>
            <a:ext cx="1819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Run time ~ 70s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0" y="2667000"/>
            <a:ext cx="1947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Run time ~ 900s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14600" y="3048000"/>
            <a:ext cx="876300" cy="319088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32813" y="5791200"/>
            <a:ext cx="15509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Better Accuracy</a:t>
            </a:r>
          </a:p>
        </p:txBody>
      </p:sp>
      <p:sp>
        <p:nvSpPr>
          <p:cNvPr id="21518" name="TextBox 1"/>
          <p:cNvSpPr txBox="1">
            <a:spLocks noChangeArrowheads="1"/>
          </p:cNvSpPr>
          <p:nvPr/>
        </p:nvSpPr>
        <p:spPr bwMode="auto">
          <a:xfrm rot="5400000">
            <a:off x="-515937" y="4276725"/>
            <a:ext cx="2255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Gate Level</a:t>
            </a:r>
          </a:p>
        </p:txBody>
      </p:sp>
      <p:sp>
        <p:nvSpPr>
          <p:cNvPr id="21519" name="TextBox 14"/>
          <p:cNvSpPr txBox="1">
            <a:spLocks noChangeArrowheads="1"/>
          </p:cNvSpPr>
          <p:nvPr/>
        </p:nvSpPr>
        <p:spPr bwMode="auto">
          <a:xfrm rot="-5400000">
            <a:off x="10031413" y="4276725"/>
            <a:ext cx="189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RT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3DAA288-3C12-41B1-9D86-C8C77DB920CB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General Architecture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954213"/>
            <a:ext cx="5395912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2400" y="1443038"/>
            <a:ext cx="14668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RT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1447800"/>
            <a:ext cx="1741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Gate Level</a:t>
            </a:r>
          </a:p>
        </p:txBody>
      </p:sp>
      <p:pic>
        <p:nvPicPr>
          <p:cNvPr id="2867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981200"/>
            <a:ext cx="47561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440363" y="1470025"/>
            <a:ext cx="14287" cy="4111625"/>
          </a:xfrm>
          <a:prstGeom prst="line">
            <a:avLst/>
          </a:prstGeom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04913"/>
            <a:ext cx="82296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1158875"/>
            <a:ext cx="557847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48000"/>
            <a:ext cx="1079023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28800" y="5595938"/>
            <a:ext cx="8001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Increase spatial resolution only for blocks with T&gt;TH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6E72814-9692-4381-976F-4ECCB24DD6D6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Hotspot Detection at RTL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99822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163794"/>
                </a:solidFill>
              </a:rPr>
              <a:t>Estimated power at RTL: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not equal to gate-level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163794"/>
                </a:solidFill>
              </a:rPr>
              <a:t>Unique threshold to identify Hotspots: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Not accurate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Adaptive method </a:t>
            </a:r>
            <a:r>
              <a:rPr lang="en-US" sz="3200">
                <a:solidFill>
                  <a:srgbClr val="163794"/>
                </a:solidFill>
              </a:rPr>
              <a:t>hotspot detection at RTL: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163794"/>
                </a:solidFill>
              </a:rPr>
              <a:t>Threshold based on the results of gate level simulation for </a:t>
            </a:r>
            <a:r>
              <a:rPr lang="en-US" sz="3200" b="1">
                <a:solidFill>
                  <a:srgbClr val="163794"/>
                </a:solidFill>
              </a:rPr>
              <a:t>highest power test frame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163794"/>
                </a:solidFill>
              </a:rPr>
              <a:t>Evaluation of method: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163794"/>
                </a:solidFill>
              </a:rPr>
              <a:t>Create </a:t>
            </a:r>
            <a:r>
              <a:rPr lang="en-US" sz="3200" b="1">
                <a:solidFill>
                  <a:srgbClr val="163794"/>
                </a:solidFill>
              </a:rPr>
              <a:t>180 semi-virtual (RTL, gate level) power pairs</a:t>
            </a:r>
            <a:r>
              <a:rPr lang="en-US" sz="3200">
                <a:solidFill>
                  <a:srgbClr val="163794"/>
                </a:solidFill>
              </a:rPr>
              <a:t>, test the algorithm</a:t>
            </a:r>
          </a:p>
          <a:p>
            <a:pPr eaLnBrk="1" hangingPunct="1"/>
            <a:endParaRPr lang="en-US">
              <a:solidFill>
                <a:srgbClr val="16379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6492875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DA9C5B-8EB9-4FEA-B9FF-4C7BC60D6679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Sample Test Chip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9372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Contains 3 widely used modules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AES, FPU and FFT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TSMC 65LP standard cell library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163794"/>
                </a:solidFill>
              </a:rPr>
              <a:t>Synthesis , Placement, CTS and Routing</a:t>
            </a:r>
            <a:endParaRPr lang="en-US" sz="3200">
              <a:solidFill>
                <a:srgbClr val="163794"/>
              </a:solidFill>
            </a:endParaRPr>
          </a:p>
          <a:p>
            <a:pPr eaLnBrk="1" hangingPunct="1"/>
            <a:endParaRPr lang="en-US">
              <a:solidFill>
                <a:srgbClr val="163794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733800"/>
          <a:ext cx="80010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5814664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217319676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22681045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082035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08131083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180410751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Block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Area(mm2)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#Cells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FFs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Clk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Buf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F(MHz)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304218035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FPU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0.2730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41477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499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143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416765109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FFT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0.6997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81651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42684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875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525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3005852288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AES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0.4758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110758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7882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167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1328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188965525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Top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1.49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233887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51065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1055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28110760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国外精美的的PPT模板及图标之二">
  <a:themeElements>
    <a:clrScheme name="国外精美的的PPT模板及图标之二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国外精美的的PPT模板及图标之二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国外精美的的PPT模板及图标之二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国外精美的的PPT模板及图标之二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国外精美的的PPT模板及图标之二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15257</TotalTime>
  <Words>928</Words>
  <Application>Microsoft Office PowerPoint</Application>
  <PresentationFormat>Custom</PresentationFormat>
  <Paragraphs>288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2_Office Theme</vt:lpstr>
      <vt:lpstr>国外精美的的PPT模板及图标之二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zhuguomei</dc:creator>
  <cp:lastModifiedBy>sadri</cp:lastModifiedBy>
  <cp:revision>1166</cp:revision>
  <cp:lastPrinted>1601-01-01T00:00:00Z</cp:lastPrinted>
  <dcterms:created xsi:type="dcterms:W3CDTF">2007-11-15T04:51:27Z</dcterms:created>
  <dcterms:modified xsi:type="dcterms:W3CDTF">2014-03-09T15:12:39Z</dcterms:modified>
</cp:coreProperties>
</file>